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9"/>
  </p:notesMasterIdLst>
  <p:sldIdLst>
    <p:sldId id="256" r:id="rId2"/>
    <p:sldId id="257" r:id="rId3"/>
    <p:sldId id="258" r:id="rId4"/>
    <p:sldId id="337" r:id="rId5"/>
    <p:sldId id="259" r:id="rId6"/>
    <p:sldId id="260" r:id="rId7"/>
    <p:sldId id="261" r:id="rId8"/>
    <p:sldId id="262" r:id="rId9"/>
    <p:sldId id="339" r:id="rId10"/>
    <p:sldId id="340" r:id="rId11"/>
    <p:sldId id="263" r:id="rId12"/>
    <p:sldId id="266" r:id="rId13"/>
    <p:sldId id="264" r:id="rId14"/>
    <p:sldId id="265" r:id="rId15"/>
    <p:sldId id="283" r:id="rId16"/>
    <p:sldId id="286"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3" r:id="rId30"/>
    <p:sldId id="300" r:id="rId31"/>
    <p:sldId id="301" r:id="rId32"/>
    <p:sldId id="302" r:id="rId33"/>
    <p:sldId id="287" r:id="rId34"/>
    <p:sldId id="330" r:id="rId35"/>
    <p:sldId id="304" r:id="rId36"/>
    <p:sldId id="305" r:id="rId37"/>
    <p:sldId id="307" r:id="rId38"/>
    <p:sldId id="308" r:id="rId39"/>
    <p:sldId id="306" r:id="rId40"/>
    <p:sldId id="281" r:id="rId41"/>
    <p:sldId id="309" r:id="rId42"/>
    <p:sldId id="332" r:id="rId43"/>
    <p:sldId id="333" r:id="rId44"/>
    <p:sldId id="334" r:id="rId45"/>
    <p:sldId id="338" r:id="rId46"/>
    <p:sldId id="335" r:id="rId47"/>
    <p:sldId id="267" r:id="rId48"/>
    <p:sldId id="271" r:id="rId49"/>
    <p:sldId id="272" r:id="rId50"/>
    <p:sldId id="273" r:id="rId51"/>
    <p:sldId id="274" r:id="rId52"/>
    <p:sldId id="275" r:id="rId53"/>
    <p:sldId id="268" r:id="rId54"/>
    <p:sldId id="277" r:id="rId55"/>
    <p:sldId id="276" r:id="rId56"/>
    <p:sldId id="316" r:id="rId57"/>
    <p:sldId id="315" r:id="rId58"/>
    <p:sldId id="317" r:id="rId59"/>
    <p:sldId id="341" r:id="rId60"/>
    <p:sldId id="318" r:id="rId61"/>
    <p:sldId id="319" r:id="rId62"/>
    <p:sldId id="312" r:id="rId63"/>
    <p:sldId id="313" r:id="rId64"/>
    <p:sldId id="314" r:id="rId65"/>
    <p:sldId id="320" r:id="rId66"/>
    <p:sldId id="321" r:id="rId67"/>
    <p:sldId id="323" r:id="rId68"/>
    <p:sldId id="324" r:id="rId69"/>
    <p:sldId id="325" r:id="rId70"/>
    <p:sldId id="326" r:id="rId71"/>
    <p:sldId id="327" r:id="rId72"/>
    <p:sldId id="328" r:id="rId73"/>
    <p:sldId id="329" r:id="rId74"/>
    <p:sldId id="342" r:id="rId75"/>
    <p:sldId id="343" r:id="rId76"/>
    <p:sldId id="310" r:id="rId77"/>
    <p:sldId id="311"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81322"/>
  </p:normalViewPr>
  <p:slideViewPr>
    <p:cSldViewPr snapToGrid="0">
      <p:cViewPr>
        <p:scale>
          <a:sx n="103" d="100"/>
          <a:sy n="103" d="100"/>
        </p:scale>
        <p:origin x="83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7C0B9-7441-4847-BE48-6E6F2D3776C9}" type="datetimeFigureOut">
              <a:rPr lang="en-NO" smtClean="0"/>
              <a:t>22/02/2026</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6ACCA-E37C-C244-B808-31E7F1D2A331}" type="slidenum">
              <a:rPr lang="en-NO" smtClean="0"/>
              <a:t>‹#›</a:t>
            </a:fld>
            <a:endParaRPr lang="en-NO"/>
          </a:p>
        </p:txBody>
      </p:sp>
    </p:spTree>
    <p:extLst>
      <p:ext uri="{BB962C8B-B14F-4D97-AF65-F5344CB8AC3E}">
        <p14:creationId xmlns:p14="http://schemas.microsoft.com/office/powerpoint/2010/main" val="387990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3</a:t>
            </a:fld>
            <a:endParaRPr lang="en-NO"/>
          </a:p>
        </p:txBody>
      </p:sp>
    </p:spTree>
    <p:extLst>
      <p:ext uri="{BB962C8B-B14F-4D97-AF65-F5344CB8AC3E}">
        <p14:creationId xmlns:p14="http://schemas.microsoft.com/office/powerpoint/2010/main" val="67875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Alan Kay</a:t>
            </a:r>
          </a:p>
        </p:txBody>
      </p:sp>
      <p:sp>
        <p:nvSpPr>
          <p:cNvPr id="4" name="Slide Number Placeholder 3"/>
          <p:cNvSpPr>
            <a:spLocks noGrp="1"/>
          </p:cNvSpPr>
          <p:nvPr>
            <p:ph type="sldNum" sz="quarter" idx="5"/>
          </p:nvPr>
        </p:nvSpPr>
        <p:spPr/>
        <p:txBody>
          <a:bodyPr/>
          <a:lstStyle/>
          <a:p>
            <a:fld id="{8436ACCA-E37C-C244-B808-31E7F1D2A331}" type="slidenum">
              <a:rPr lang="en-NO" smtClean="0"/>
              <a:t>61</a:t>
            </a:fld>
            <a:endParaRPr lang="en-NO"/>
          </a:p>
        </p:txBody>
      </p:sp>
    </p:spTree>
    <p:extLst>
      <p:ext uri="{BB962C8B-B14F-4D97-AF65-F5344CB8AC3E}">
        <p14:creationId xmlns:p14="http://schemas.microsoft.com/office/powerpoint/2010/main" val="97977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Alan Kay</a:t>
            </a:r>
          </a:p>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62</a:t>
            </a:fld>
            <a:endParaRPr lang="en-NO"/>
          </a:p>
        </p:txBody>
      </p:sp>
    </p:spTree>
    <p:extLst>
      <p:ext uri="{BB962C8B-B14F-4D97-AF65-F5344CB8AC3E}">
        <p14:creationId xmlns:p14="http://schemas.microsoft.com/office/powerpoint/2010/main" val="1877601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4</a:t>
            </a:fld>
            <a:endParaRPr lang="en-NO"/>
          </a:p>
        </p:txBody>
      </p:sp>
    </p:spTree>
    <p:extLst>
      <p:ext uri="{BB962C8B-B14F-4D97-AF65-F5344CB8AC3E}">
        <p14:creationId xmlns:p14="http://schemas.microsoft.com/office/powerpoint/2010/main" val="3683678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9</a:t>
            </a:fld>
            <a:endParaRPr lang="en-NO"/>
          </a:p>
        </p:txBody>
      </p:sp>
    </p:spTree>
    <p:extLst>
      <p:ext uri="{BB962C8B-B14F-4D97-AF65-F5344CB8AC3E}">
        <p14:creationId xmlns:p14="http://schemas.microsoft.com/office/powerpoint/2010/main" val="3423960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27</a:t>
            </a:fld>
            <a:endParaRPr lang="en-NO"/>
          </a:p>
        </p:txBody>
      </p:sp>
    </p:spTree>
    <p:extLst>
      <p:ext uri="{BB962C8B-B14F-4D97-AF65-F5344CB8AC3E}">
        <p14:creationId xmlns:p14="http://schemas.microsoft.com/office/powerpoint/2010/main" val="229670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Talk about that we don’t really care about what the projects do.</a:t>
            </a:r>
          </a:p>
        </p:txBody>
      </p:sp>
      <p:sp>
        <p:nvSpPr>
          <p:cNvPr id="4" name="Slide Number Placeholder 3"/>
          <p:cNvSpPr>
            <a:spLocks noGrp="1"/>
          </p:cNvSpPr>
          <p:nvPr>
            <p:ph type="sldNum" sz="quarter" idx="5"/>
          </p:nvPr>
        </p:nvSpPr>
        <p:spPr/>
        <p:txBody>
          <a:bodyPr/>
          <a:lstStyle/>
          <a:p>
            <a:fld id="{8436ACCA-E37C-C244-B808-31E7F1D2A331}" type="slidenum">
              <a:rPr lang="en-NO" smtClean="0"/>
              <a:t>43</a:t>
            </a:fld>
            <a:endParaRPr lang="en-NO"/>
          </a:p>
        </p:txBody>
      </p:sp>
    </p:spTree>
    <p:extLst>
      <p:ext uri="{BB962C8B-B14F-4D97-AF65-F5344CB8AC3E}">
        <p14:creationId xmlns:p14="http://schemas.microsoft.com/office/powerpoint/2010/main" val="278464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3031-9E34-0DF1-57D4-FC120C73C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0D6B7-13C4-52F2-A1E7-2CAD334FC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4216B-FD00-D89C-3E27-1B4F6D1C9F98}"/>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BCB4AE14-290B-F767-2DDC-230D2AE524CF}"/>
              </a:ext>
            </a:extLst>
          </p:cNvPr>
          <p:cNvSpPr>
            <a:spLocks noGrp="1"/>
          </p:cNvSpPr>
          <p:nvPr>
            <p:ph type="sldNum" sz="quarter" idx="5"/>
          </p:nvPr>
        </p:nvSpPr>
        <p:spPr/>
        <p:txBody>
          <a:bodyPr/>
          <a:lstStyle/>
          <a:p>
            <a:fld id="{8436ACCA-E37C-C244-B808-31E7F1D2A331}" type="slidenum">
              <a:rPr lang="en-NO" smtClean="0"/>
              <a:t>44</a:t>
            </a:fld>
            <a:endParaRPr lang="en-NO"/>
          </a:p>
        </p:txBody>
      </p:sp>
    </p:spTree>
    <p:extLst>
      <p:ext uri="{BB962C8B-B14F-4D97-AF65-F5344CB8AC3E}">
        <p14:creationId xmlns:p14="http://schemas.microsoft.com/office/powerpoint/2010/main" val="2437461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C4B3-260C-9770-4520-756C8C044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32B06-6D65-A05D-4CC9-02DCDB82A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B5F88-B2B9-5EA0-4AC0-4FDF2C49BB6A}"/>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E86DC828-6879-66F1-A81E-64245A60FE53}"/>
              </a:ext>
            </a:extLst>
          </p:cNvPr>
          <p:cNvSpPr>
            <a:spLocks noGrp="1"/>
          </p:cNvSpPr>
          <p:nvPr>
            <p:ph type="sldNum" sz="quarter" idx="5"/>
          </p:nvPr>
        </p:nvSpPr>
        <p:spPr/>
        <p:txBody>
          <a:bodyPr/>
          <a:lstStyle/>
          <a:p>
            <a:fld id="{8436ACCA-E37C-C244-B808-31E7F1D2A331}" type="slidenum">
              <a:rPr lang="en-NO" smtClean="0"/>
              <a:t>45</a:t>
            </a:fld>
            <a:endParaRPr lang="en-NO"/>
          </a:p>
        </p:txBody>
      </p:sp>
    </p:spTree>
    <p:extLst>
      <p:ext uri="{BB962C8B-B14F-4D97-AF65-F5344CB8AC3E}">
        <p14:creationId xmlns:p14="http://schemas.microsoft.com/office/powerpoint/2010/main" val="276415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8A5EF-038B-EE7A-BC22-1CDF55E96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18D29-F593-62FE-1F90-7CBA07FBA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E33B4-7B77-9A99-1DB3-0EC841808B35}"/>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847C27AB-3CFC-34F6-A11B-1164B982D405}"/>
              </a:ext>
            </a:extLst>
          </p:cNvPr>
          <p:cNvSpPr>
            <a:spLocks noGrp="1"/>
          </p:cNvSpPr>
          <p:nvPr>
            <p:ph type="sldNum" sz="quarter" idx="5"/>
          </p:nvPr>
        </p:nvSpPr>
        <p:spPr/>
        <p:txBody>
          <a:bodyPr/>
          <a:lstStyle/>
          <a:p>
            <a:fld id="{8436ACCA-E37C-C244-B808-31E7F1D2A331}" type="slidenum">
              <a:rPr lang="en-NO" smtClean="0"/>
              <a:t>46</a:t>
            </a:fld>
            <a:endParaRPr lang="en-NO"/>
          </a:p>
        </p:txBody>
      </p:sp>
    </p:spTree>
    <p:extLst>
      <p:ext uri="{BB962C8B-B14F-4D97-AF65-F5344CB8AC3E}">
        <p14:creationId xmlns:p14="http://schemas.microsoft.com/office/powerpoint/2010/main" val="393941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58</a:t>
            </a:fld>
            <a:endParaRPr lang="en-NO"/>
          </a:p>
        </p:txBody>
      </p:sp>
    </p:spTree>
    <p:extLst>
      <p:ext uri="{BB962C8B-B14F-4D97-AF65-F5344CB8AC3E}">
        <p14:creationId xmlns:p14="http://schemas.microsoft.com/office/powerpoint/2010/main" val="939892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69232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84619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97202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42960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4248831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74473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C225CBE-0224-5F40-968B-2A0FF45E6AB2}" type="datetimeFigureOut">
              <a:rPr lang="en-NO" smtClean="0"/>
              <a:t>22/02/2026</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48260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C225CBE-0224-5F40-968B-2A0FF45E6AB2}" type="datetimeFigureOut">
              <a:rPr lang="en-NO" smtClean="0"/>
              <a:t>22/02/2026</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130869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25CBE-0224-5F40-968B-2A0FF45E6AB2}" type="datetimeFigureOut">
              <a:rPr lang="en-NO" smtClean="0"/>
              <a:t>22/02/2026</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04761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92557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5903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25CBE-0224-5F40-968B-2A0FF45E6AB2}" type="datetimeFigureOut">
              <a:rPr lang="en-NO" smtClean="0"/>
              <a:t>22/02/2026</a:t>
            </a:fld>
            <a:endParaRPr lang="en-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15F8F-3DD5-4E42-9A84-00292E8C0B6A}" type="slidenum">
              <a:rPr lang="en-NO" smtClean="0"/>
              <a:t>‹#›</a:t>
            </a:fld>
            <a:endParaRPr lang="en-NO"/>
          </a:p>
        </p:txBody>
      </p:sp>
    </p:spTree>
    <p:extLst>
      <p:ext uri="{BB962C8B-B14F-4D97-AF65-F5344CB8AC3E}">
        <p14:creationId xmlns:p14="http://schemas.microsoft.com/office/powerpoint/2010/main" val="9128712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1.jpe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sv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8" Type="http://schemas.openxmlformats.org/officeDocument/2006/relationships/hyperlink" Target="https://en.wikipedia.org/wiki/Attribute_(computing)"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Field_(computer_science)" TargetMode="External"/><Relationship Id="rId12" Type="http://schemas.openxmlformats.org/officeDocument/2006/relationships/hyperlink" Target="https://en.wikipedia.org/wiki/Source-cod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en.wikipedia.org/wiki/Data" TargetMode="External"/><Relationship Id="rId11" Type="http://schemas.openxmlformats.org/officeDocument/2006/relationships/hyperlink" Target="https://en.wikipedia.org/wiki/Method_(computing)" TargetMode="External"/><Relationship Id="rId5" Type="http://schemas.openxmlformats.org/officeDocument/2006/relationships/hyperlink" Target="https://en.wikipedia.org/wiki/Object-oriented_programming#cite_note-alanKayOnOO-1" TargetMode="External"/><Relationship Id="rId10" Type="http://schemas.openxmlformats.org/officeDocument/2006/relationships/hyperlink" Target="https://en.wikipedia.org/wiki/Procedure_(computer_science)" TargetMode="External"/><Relationship Id="rId4" Type="http://schemas.openxmlformats.org/officeDocument/2006/relationships/hyperlink" Target="https://en.wikipedia.org/wiki/Object_(computer_science)" TargetMode="External"/><Relationship Id="rId9" Type="http://schemas.openxmlformats.org/officeDocument/2006/relationships/hyperlink" Target="https://en.wikipedia.org/wiki/Property_(programming)"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en.wikipedia.org/wiki/Property_(programming)" TargetMode="External"/><Relationship Id="rId3" Type="http://schemas.openxmlformats.org/officeDocument/2006/relationships/hyperlink" Target="https://en.wikipedia.org/wiki/Object_(computer_science)" TargetMode="External"/><Relationship Id="rId7" Type="http://schemas.openxmlformats.org/officeDocument/2006/relationships/hyperlink" Target="https://en.wikipedia.org/wiki/Attribute_(computing)" TargetMode="External"/><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 Id="rId6" Type="http://schemas.openxmlformats.org/officeDocument/2006/relationships/hyperlink" Target="https://en.wikipedia.org/wiki/Field_(computer_science)" TargetMode="External"/><Relationship Id="rId11" Type="http://schemas.openxmlformats.org/officeDocument/2006/relationships/hyperlink" Target="https://en.wikipedia.org/wiki/Source-code" TargetMode="External"/><Relationship Id="rId5" Type="http://schemas.openxmlformats.org/officeDocument/2006/relationships/hyperlink" Target="https://en.wikipedia.org/wiki/Data" TargetMode="External"/><Relationship Id="rId10" Type="http://schemas.openxmlformats.org/officeDocument/2006/relationships/hyperlink" Target="https://en.wikipedia.org/wiki/Method_(computing)" TargetMode="External"/><Relationship Id="rId4" Type="http://schemas.openxmlformats.org/officeDocument/2006/relationships/hyperlink" Target="https://en.wikipedia.org/wiki/Object-oriented_programming#cite_note-alanKayOnOO-1" TargetMode="External"/><Relationship Id="rId9" Type="http://schemas.openxmlformats.org/officeDocument/2006/relationships/hyperlink" Target="https://en.wikipedia.org/wiki/Procedure_(computer_science)"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Property_(programming)" TargetMode="External"/><Relationship Id="rId3" Type="http://schemas.openxmlformats.org/officeDocument/2006/relationships/hyperlink" Target="https://en.wikipedia.org/wiki/Object_(computer_science)" TargetMode="External"/><Relationship Id="rId7" Type="http://schemas.openxmlformats.org/officeDocument/2006/relationships/hyperlink" Target="https://en.wikipedia.org/wiki/Attribute_(computing)" TargetMode="External"/><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 Id="rId6" Type="http://schemas.openxmlformats.org/officeDocument/2006/relationships/hyperlink" Target="https://en.wikipedia.org/wiki/Field_(computer_science)" TargetMode="External"/><Relationship Id="rId11" Type="http://schemas.openxmlformats.org/officeDocument/2006/relationships/hyperlink" Target="https://en.wikipedia.org/wiki/Source-code" TargetMode="External"/><Relationship Id="rId5" Type="http://schemas.openxmlformats.org/officeDocument/2006/relationships/hyperlink" Target="https://en.wikipedia.org/wiki/Data" TargetMode="External"/><Relationship Id="rId10" Type="http://schemas.openxmlformats.org/officeDocument/2006/relationships/hyperlink" Target="https://en.wikipedia.org/wiki/Method_(computing)" TargetMode="External"/><Relationship Id="rId4" Type="http://schemas.openxmlformats.org/officeDocument/2006/relationships/hyperlink" Target="https://en.wikipedia.org/wiki/Object-oriented_programming#cite_note-alanKayOnOO-1" TargetMode="External"/><Relationship Id="rId9" Type="http://schemas.openxmlformats.org/officeDocument/2006/relationships/hyperlink" Target="https://en.wikipedia.org/wiki/Procedure_(computer_scienc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sv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5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536DF-4E2C-D34F-A167-F8B84399D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F20CA-C76F-437C-42B8-9C11A8117298}"/>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2E830912-B634-E636-3B32-77E5248F8A30}"/>
              </a:ext>
            </a:extLst>
          </p:cNvPr>
          <p:cNvSpPr txBox="1"/>
          <p:nvPr/>
        </p:nvSpPr>
        <p:spPr>
          <a:xfrm>
            <a:off x="9207796" y="105808"/>
            <a:ext cx="2923897" cy="1015663"/>
          </a:xfrm>
          <a:prstGeom prst="rect">
            <a:avLst/>
          </a:prstGeom>
          <a:noFill/>
        </p:spPr>
        <p:txBody>
          <a:bodyPr wrap="square" rtlCol="0">
            <a:spAutoFit/>
          </a:bodyPr>
          <a:lstStyle/>
          <a:p>
            <a:r>
              <a:rPr lang="en-GB" sz="1200" dirty="0"/>
              <a:t>Paper: How AI Impacts Skill Formation</a:t>
            </a:r>
            <a:br>
              <a:rPr lang="en-GB" sz="1200" dirty="0"/>
            </a:br>
            <a:br>
              <a:rPr lang="en-GB" sz="1200" dirty="0"/>
            </a:br>
            <a:r>
              <a:rPr lang="en-GB" sz="1200" dirty="0"/>
              <a:t>Judy </a:t>
            </a:r>
            <a:r>
              <a:rPr lang="en-GB" sz="1200" dirty="0" err="1"/>
              <a:t>Hanwen</a:t>
            </a:r>
            <a:r>
              <a:rPr lang="en-GB" sz="1200" dirty="0"/>
              <a:t> Shen/Judy </a:t>
            </a:r>
            <a:r>
              <a:rPr lang="en-GB" sz="1200" dirty="0" err="1"/>
              <a:t>Hanwen</a:t>
            </a:r>
            <a:r>
              <a:rPr lang="en-GB" sz="1200" dirty="0"/>
              <a:t> Shen</a:t>
            </a:r>
            <a:br>
              <a:rPr lang="en-GB" sz="1200" dirty="0"/>
            </a:br>
            <a:br>
              <a:rPr lang="en-GB" sz="1200" dirty="0"/>
            </a:br>
            <a:r>
              <a:rPr lang="en-GB" sz="1200" dirty="0"/>
              <a:t>https://</a:t>
            </a:r>
            <a:r>
              <a:rPr lang="en-GB" sz="1200" dirty="0" err="1"/>
              <a:t>arxiv.org</a:t>
            </a:r>
            <a:r>
              <a:rPr lang="en-GB" sz="1200" dirty="0"/>
              <a:t>/pdf/2601.20245</a:t>
            </a:r>
            <a:endParaRPr lang="en-NO" sz="1200" dirty="0"/>
          </a:p>
        </p:txBody>
      </p:sp>
      <p:sp>
        <p:nvSpPr>
          <p:cNvPr id="6" name="TextBox 5">
            <a:extLst>
              <a:ext uri="{FF2B5EF4-FFF2-40B4-BE49-F238E27FC236}">
                <a16:creationId xmlns:a16="http://schemas.microsoft.com/office/drawing/2014/main" id="{1C9497AA-2160-378C-AC8F-6E61726B40CF}"/>
              </a:ext>
            </a:extLst>
          </p:cNvPr>
          <p:cNvSpPr txBox="1"/>
          <p:nvPr/>
        </p:nvSpPr>
        <p:spPr>
          <a:xfrm>
            <a:off x="7955109" y="2041015"/>
            <a:ext cx="3654958" cy="2031325"/>
          </a:xfrm>
          <a:prstGeom prst="rect">
            <a:avLst/>
          </a:prstGeom>
          <a:noFill/>
        </p:spPr>
        <p:txBody>
          <a:bodyPr wrap="square" rtlCol="0">
            <a:spAutoFit/>
          </a:bodyPr>
          <a:lstStyle/>
          <a:p>
            <a:r>
              <a:rPr lang="en-GB" i="1" dirty="0"/>
              <a:t>”Figure 6 shows that while using AI to complete our coding task did not significantly improve task completion time, the level of skill formation gained by completing the task, measured by our quiz, is significantly reduced”</a:t>
            </a:r>
            <a:endParaRPr lang="en-NO" i="1" dirty="0"/>
          </a:p>
        </p:txBody>
      </p:sp>
      <p:pic>
        <p:nvPicPr>
          <p:cNvPr id="8" name="Picture 7">
            <a:extLst>
              <a:ext uri="{FF2B5EF4-FFF2-40B4-BE49-F238E27FC236}">
                <a16:creationId xmlns:a16="http://schemas.microsoft.com/office/drawing/2014/main" id="{1E46A83D-72B7-1198-D33E-EE4EECCDD3AD}"/>
              </a:ext>
            </a:extLst>
          </p:cNvPr>
          <p:cNvPicPr>
            <a:picLocks noChangeAspect="1"/>
          </p:cNvPicPr>
          <p:nvPr/>
        </p:nvPicPr>
        <p:blipFill>
          <a:blip r:embed="rId2"/>
          <a:stretch>
            <a:fillRect/>
          </a:stretch>
        </p:blipFill>
        <p:spPr>
          <a:xfrm>
            <a:off x="7955109" y="4667262"/>
            <a:ext cx="4176584" cy="1825613"/>
          </a:xfrm>
          <a:prstGeom prst="rect">
            <a:avLst/>
          </a:prstGeom>
        </p:spPr>
      </p:pic>
      <p:pic>
        <p:nvPicPr>
          <p:cNvPr id="3" name="Picture 2">
            <a:extLst>
              <a:ext uri="{FF2B5EF4-FFF2-40B4-BE49-F238E27FC236}">
                <a16:creationId xmlns:a16="http://schemas.microsoft.com/office/drawing/2014/main" id="{DC0B0F4D-2EE7-B82C-B198-30122208F5C0}"/>
              </a:ext>
            </a:extLst>
          </p:cNvPr>
          <p:cNvPicPr>
            <a:picLocks noChangeAspect="1"/>
          </p:cNvPicPr>
          <p:nvPr/>
        </p:nvPicPr>
        <p:blipFill>
          <a:blip r:embed="rId3"/>
          <a:stretch>
            <a:fillRect/>
          </a:stretch>
        </p:blipFill>
        <p:spPr>
          <a:xfrm>
            <a:off x="581933" y="1881493"/>
            <a:ext cx="6611105" cy="4611382"/>
          </a:xfrm>
          <a:prstGeom prst="rect">
            <a:avLst/>
          </a:prstGeom>
        </p:spPr>
      </p:pic>
    </p:spTree>
    <p:extLst>
      <p:ext uri="{BB962C8B-B14F-4D97-AF65-F5344CB8AC3E}">
        <p14:creationId xmlns:p14="http://schemas.microsoft.com/office/powerpoint/2010/main" val="116086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C223-7276-7B89-2AE6-4DF38E703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D4C7C-6AF4-4EDF-E2F2-3FD21AB1B2B6}"/>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778CAC04-DEB6-D6C3-33D4-10F29626FC2C}"/>
              </a:ext>
            </a:extLst>
          </p:cNvPr>
          <p:cNvSpPr txBox="1"/>
          <p:nvPr/>
        </p:nvSpPr>
        <p:spPr>
          <a:xfrm>
            <a:off x="9207797" y="105808"/>
            <a:ext cx="2753832" cy="1569660"/>
          </a:xfrm>
          <a:prstGeom prst="rect">
            <a:avLst/>
          </a:prstGeom>
          <a:noFill/>
        </p:spPr>
        <p:txBody>
          <a:bodyPr wrap="square" rtlCol="0">
            <a:spAutoFit/>
          </a:bodyPr>
          <a:lstStyle/>
          <a:p>
            <a:r>
              <a:rPr lang="en-GB" sz="1200" dirty="0"/>
              <a:t>Paper: Measuring the Impact of Early-2025 AI on</a:t>
            </a:r>
          </a:p>
          <a:p>
            <a:r>
              <a:rPr lang="en-GB" sz="1200" dirty="0"/>
              <a:t>Experienced Open-Source Developer Productivity</a:t>
            </a:r>
            <a:br>
              <a:rPr lang="en-GB" sz="1200" dirty="0"/>
            </a:br>
            <a:br>
              <a:rPr lang="en-GB" sz="1200" dirty="0"/>
            </a:br>
            <a:r>
              <a:rPr lang="en-GB" sz="1200" dirty="0"/>
              <a:t>Model Evaluation &amp; Threat Research </a:t>
            </a:r>
            <a:br>
              <a:rPr lang="en-GB" sz="1200" dirty="0"/>
            </a:br>
            <a:br>
              <a:rPr lang="en-GB" sz="1200" dirty="0"/>
            </a:br>
            <a:r>
              <a:rPr lang="en-GB" sz="1200" dirty="0"/>
              <a:t>https://</a:t>
            </a:r>
            <a:r>
              <a:rPr lang="en-GB" sz="1200" dirty="0" err="1"/>
              <a:t>arxiv.org</a:t>
            </a:r>
            <a:r>
              <a:rPr lang="en-GB" sz="1200" dirty="0"/>
              <a:t>/abs/2507.09089</a:t>
            </a:r>
            <a:endParaRPr lang="en-NO" sz="1200" dirty="0"/>
          </a:p>
        </p:txBody>
      </p:sp>
      <p:pic>
        <p:nvPicPr>
          <p:cNvPr id="4" name="Picture 3">
            <a:extLst>
              <a:ext uri="{FF2B5EF4-FFF2-40B4-BE49-F238E27FC236}">
                <a16:creationId xmlns:a16="http://schemas.microsoft.com/office/drawing/2014/main" id="{00F9B4A5-91EF-CDD1-0300-1726F8B6C960}"/>
              </a:ext>
            </a:extLst>
          </p:cNvPr>
          <p:cNvPicPr>
            <a:picLocks noChangeAspect="1"/>
          </p:cNvPicPr>
          <p:nvPr/>
        </p:nvPicPr>
        <p:blipFill>
          <a:blip r:embed="rId2"/>
          <a:stretch>
            <a:fillRect/>
          </a:stretch>
        </p:blipFill>
        <p:spPr>
          <a:xfrm>
            <a:off x="984554" y="3229423"/>
            <a:ext cx="6012607" cy="3263452"/>
          </a:xfrm>
          <a:prstGeom prst="rect">
            <a:avLst/>
          </a:prstGeom>
        </p:spPr>
      </p:pic>
      <p:sp>
        <p:nvSpPr>
          <p:cNvPr id="5" name="TextBox 4">
            <a:extLst>
              <a:ext uri="{FF2B5EF4-FFF2-40B4-BE49-F238E27FC236}">
                <a16:creationId xmlns:a16="http://schemas.microsoft.com/office/drawing/2014/main" id="{BEE4042F-DBB8-21DD-0831-785BB90DE536}"/>
              </a:ext>
            </a:extLst>
          </p:cNvPr>
          <p:cNvSpPr txBox="1"/>
          <p:nvPr/>
        </p:nvSpPr>
        <p:spPr>
          <a:xfrm>
            <a:off x="984554" y="1832714"/>
            <a:ext cx="6638990" cy="1200329"/>
          </a:xfrm>
          <a:prstGeom prst="rect">
            <a:avLst/>
          </a:prstGeom>
          <a:noFill/>
        </p:spPr>
        <p:txBody>
          <a:bodyPr wrap="square" rtlCol="0">
            <a:spAutoFit/>
          </a:bodyPr>
          <a:lstStyle/>
          <a:p>
            <a:r>
              <a:rPr lang="en-GB" i="1" dirty="0"/>
              <a:t>“We find that when developers use AI tools, they implement issues in 19% more time on average and nearly all quantiles of observed implementation time see AI-allowed issues taking longer. That is, developers are slower when using AI is allowed”</a:t>
            </a:r>
            <a:endParaRPr lang="en-NO" i="1" dirty="0"/>
          </a:p>
        </p:txBody>
      </p:sp>
    </p:spTree>
    <p:extLst>
      <p:ext uri="{BB962C8B-B14F-4D97-AF65-F5344CB8AC3E}">
        <p14:creationId xmlns:p14="http://schemas.microsoft.com/office/powerpoint/2010/main" val="376016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B0F06-6931-2FA9-2227-BB132D868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45945-0BB1-1E30-49F4-79697FBE467C}"/>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F2093669-D6C1-3D23-DE3E-FC725792352B}"/>
              </a:ext>
            </a:extLst>
          </p:cNvPr>
          <p:cNvSpPr txBox="1"/>
          <p:nvPr/>
        </p:nvSpPr>
        <p:spPr>
          <a:xfrm>
            <a:off x="838200" y="2392326"/>
            <a:ext cx="10379149" cy="3046988"/>
          </a:xfrm>
          <a:prstGeom prst="rect">
            <a:avLst/>
          </a:prstGeom>
          <a:noFill/>
        </p:spPr>
        <p:txBody>
          <a:bodyPr wrap="square" rtlCol="0">
            <a:spAutoFit/>
          </a:bodyPr>
          <a:lstStyle/>
          <a:p>
            <a:pPr marL="285750" indent="-285750">
              <a:buFont typeface="Arial" panose="020B0604020202020204" pitchFamily="34" charset="0"/>
              <a:buChar char="•"/>
            </a:pPr>
            <a:r>
              <a:rPr lang="en-NO" sz="3200" dirty="0"/>
              <a:t>Unchecked AI use impacts critical thinking and learning in a negative way</a:t>
            </a:r>
          </a:p>
          <a:p>
            <a:pPr marL="285750" indent="-285750">
              <a:buFont typeface="Arial" panose="020B0604020202020204" pitchFamily="34" charset="0"/>
              <a:buChar char="•"/>
            </a:pPr>
            <a:r>
              <a:rPr lang="en-NO" sz="3200" dirty="0"/>
              <a:t>AI use has a negative impact on code quality</a:t>
            </a:r>
          </a:p>
          <a:p>
            <a:pPr marL="285750" indent="-285750">
              <a:buFont typeface="Arial" panose="020B0604020202020204" pitchFamily="34" charset="0"/>
              <a:buChar char="•"/>
            </a:pPr>
            <a:r>
              <a:rPr lang="en-NO" sz="3200" dirty="0"/>
              <a:t>AI has a negative impact on reliability </a:t>
            </a:r>
          </a:p>
          <a:p>
            <a:pPr marL="285750" indent="-285750">
              <a:buFont typeface="Arial" panose="020B0604020202020204" pitchFamily="34" charset="0"/>
              <a:buChar char="•"/>
            </a:pPr>
            <a:r>
              <a:rPr lang="en-NO" sz="3200" dirty="0"/>
              <a:t>AI doesn’t make you meaningfully faster… if it makes you faster at all</a:t>
            </a:r>
          </a:p>
        </p:txBody>
      </p:sp>
    </p:spTree>
    <p:extLst>
      <p:ext uri="{BB962C8B-B14F-4D97-AF65-F5344CB8AC3E}">
        <p14:creationId xmlns:p14="http://schemas.microsoft.com/office/powerpoint/2010/main" val="178491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9481-9905-9874-9BEA-86C69BA505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F7546-04E6-F71D-BA04-2B5FE02FED0D}"/>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21E3D08-CA41-459A-33D8-A171E9954421}"/>
              </a:ext>
            </a:extLst>
          </p:cNvPr>
          <p:cNvPicPr>
            <a:picLocks noChangeAspect="1"/>
          </p:cNvPicPr>
          <p:nvPr/>
        </p:nvPicPr>
        <p:blipFill>
          <a:blip r:embed="rId2"/>
          <a:stretch>
            <a:fillRect/>
          </a:stretch>
        </p:blipFill>
        <p:spPr>
          <a:xfrm>
            <a:off x="1416025" y="1666012"/>
            <a:ext cx="9088942" cy="4933189"/>
          </a:xfrm>
          <a:prstGeom prst="rect">
            <a:avLst/>
          </a:prstGeom>
        </p:spPr>
      </p:pic>
    </p:spTree>
    <p:extLst>
      <p:ext uri="{BB962C8B-B14F-4D97-AF65-F5344CB8AC3E}">
        <p14:creationId xmlns:p14="http://schemas.microsoft.com/office/powerpoint/2010/main" val="390245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9D34-8503-945F-C7F0-853A1A438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B34C0-957E-6C23-687E-8AFA7F8190E8}"/>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86A8F53-A62B-8CA3-3C58-D2DDB9AE6481}"/>
              </a:ext>
            </a:extLst>
          </p:cNvPr>
          <p:cNvPicPr>
            <a:picLocks noChangeAspect="1"/>
          </p:cNvPicPr>
          <p:nvPr/>
        </p:nvPicPr>
        <p:blipFill>
          <a:blip r:embed="rId2"/>
          <a:stretch>
            <a:fillRect/>
          </a:stretch>
        </p:blipFill>
        <p:spPr>
          <a:xfrm>
            <a:off x="1416025" y="1666012"/>
            <a:ext cx="9088942" cy="4933189"/>
          </a:xfrm>
          <a:prstGeom prst="rect">
            <a:avLst/>
          </a:prstGeom>
        </p:spPr>
      </p:pic>
      <p:sp>
        <p:nvSpPr>
          <p:cNvPr id="3" name="Rectangle 2">
            <a:extLst>
              <a:ext uri="{FF2B5EF4-FFF2-40B4-BE49-F238E27FC236}">
                <a16:creationId xmlns:a16="http://schemas.microsoft.com/office/drawing/2014/main" id="{C7802315-3C16-B45F-072A-8791D4640288}"/>
              </a:ext>
            </a:extLst>
          </p:cNvPr>
          <p:cNvSpPr/>
          <p:nvPr/>
        </p:nvSpPr>
        <p:spPr>
          <a:xfrm>
            <a:off x="5323840" y="2445488"/>
            <a:ext cx="2927025" cy="429555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D8C2BBE0-9A21-C502-7231-15A8EFCA8356}"/>
              </a:ext>
            </a:extLst>
          </p:cNvPr>
          <p:cNvSpPr txBox="1"/>
          <p:nvPr/>
        </p:nvSpPr>
        <p:spPr>
          <a:xfrm>
            <a:off x="2614209" y="2576076"/>
            <a:ext cx="2489418" cy="830997"/>
          </a:xfrm>
          <a:prstGeom prst="rect">
            <a:avLst/>
          </a:prstGeom>
          <a:noFill/>
        </p:spPr>
        <p:txBody>
          <a:bodyPr wrap="square" rtlCol="0">
            <a:spAutoFit/>
          </a:bodyPr>
          <a:lstStyle/>
          <a:p>
            <a:r>
              <a:rPr lang="en-NO" sz="2400" dirty="0">
                <a:solidFill>
                  <a:srgbClr val="FF0000"/>
                </a:solidFill>
                <a:latin typeface="Excalifont" pitchFamily="2" charset="0"/>
              </a:rPr>
              <a:t>This is where you learn!</a:t>
            </a:r>
          </a:p>
        </p:txBody>
      </p:sp>
      <p:cxnSp>
        <p:nvCxnSpPr>
          <p:cNvPr id="7" name="Straight Arrow Connector 6">
            <a:extLst>
              <a:ext uri="{FF2B5EF4-FFF2-40B4-BE49-F238E27FC236}">
                <a16:creationId xmlns:a16="http://schemas.microsoft.com/office/drawing/2014/main" id="{BA1C2FCF-627A-0283-C9E2-A0AE1F48512C}"/>
              </a:ext>
            </a:extLst>
          </p:cNvPr>
          <p:cNvCxnSpPr>
            <a:cxnSpLocks/>
          </p:cNvCxnSpPr>
          <p:nvPr/>
        </p:nvCxnSpPr>
        <p:spPr>
          <a:xfrm>
            <a:off x="4210493" y="3150127"/>
            <a:ext cx="981267" cy="5684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80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E30D-9DA3-6DAA-1C01-D05F68F6B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571ED-AA9F-BFA7-F337-AC605E11265C}"/>
              </a:ext>
            </a:extLst>
          </p:cNvPr>
          <p:cNvSpPr>
            <a:spLocks noGrp="1"/>
          </p:cNvSpPr>
          <p:nvPr>
            <p:ph type="title"/>
          </p:nvPr>
        </p:nvSpPr>
        <p:spPr/>
        <p:txBody>
          <a:bodyPr/>
          <a:lstStyle/>
          <a:p>
            <a:r>
              <a:rPr lang="en-NO" dirty="0"/>
              <a:t>Advice #1: </a:t>
            </a:r>
            <a:r>
              <a:rPr lang="en-GB" dirty="0"/>
              <a:t>Don't use AI*</a:t>
            </a:r>
            <a:endParaRPr lang="en-NO" dirty="0"/>
          </a:p>
        </p:txBody>
      </p:sp>
      <p:sp>
        <p:nvSpPr>
          <p:cNvPr id="8" name="TextBox 7">
            <a:extLst>
              <a:ext uri="{FF2B5EF4-FFF2-40B4-BE49-F238E27FC236}">
                <a16:creationId xmlns:a16="http://schemas.microsoft.com/office/drawing/2014/main" id="{407E1DA7-8413-C20F-AB1D-5819E2F9B4CE}"/>
              </a:ext>
            </a:extLst>
          </p:cNvPr>
          <p:cNvSpPr txBox="1"/>
          <p:nvPr/>
        </p:nvSpPr>
        <p:spPr>
          <a:xfrm>
            <a:off x="838200" y="1327897"/>
            <a:ext cx="6605078" cy="523220"/>
          </a:xfrm>
          <a:prstGeom prst="rect">
            <a:avLst/>
          </a:prstGeom>
          <a:noFill/>
        </p:spPr>
        <p:txBody>
          <a:bodyPr wrap="none" rtlCol="0">
            <a:spAutoFit/>
          </a:bodyPr>
          <a:lstStyle/>
          <a:p>
            <a:r>
              <a:rPr lang="en-NO" sz="2800" dirty="0"/>
              <a:t>Observations based on interviews and hires</a:t>
            </a:r>
          </a:p>
        </p:txBody>
      </p:sp>
      <p:sp>
        <p:nvSpPr>
          <p:cNvPr id="10" name="TextBox 9">
            <a:extLst>
              <a:ext uri="{FF2B5EF4-FFF2-40B4-BE49-F238E27FC236}">
                <a16:creationId xmlns:a16="http://schemas.microsoft.com/office/drawing/2014/main" id="{58EDD52C-D291-FB5D-22C3-730643EA7B05}"/>
              </a:ext>
            </a:extLst>
          </p:cNvPr>
          <p:cNvSpPr txBox="1"/>
          <p:nvPr/>
        </p:nvSpPr>
        <p:spPr>
          <a:xfrm>
            <a:off x="838200" y="2813889"/>
            <a:ext cx="10989039" cy="2554545"/>
          </a:xfrm>
          <a:prstGeom prst="rect">
            <a:avLst/>
          </a:prstGeom>
          <a:noFill/>
        </p:spPr>
        <p:txBody>
          <a:bodyPr wrap="square" rtlCol="0">
            <a:spAutoFit/>
          </a:bodyPr>
          <a:lstStyle/>
          <a:p>
            <a:pPr marL="342900" indent="-342900">
              <a:buFont typeface="+mj-lt"/>
              <a:buAutoNum type="arabicPeriod"/>
            </a:pPr>
            <a:r>
              <a:rPr lang="en-NO" sz="3200" dirty="0"/>
              <a:t>Juniors </a:t>
            </a:r>
            <a:r>
              <a:rPr lang="en-GB" sz="3200" dirty="0"/>
              <a:t>who heavily use AI perform</a:t>
            </a:r>
            <a:r>
              <a:rPr lang="en-NO" sz="3200" dirty="0"/>
              <a:t> worse in technical interviews.</a:t>
            </a:r>
          </a:p>
          <a:p>
            <a:pPr marL="342900" indent="-342900">
              <a:buFont typeface="+mj-lt"/>
              <a:buAutoNum type="arabicPeriod"/>
            </a:pPr>
            <a:r>
              <a:rPr lang="en-GB" sz="3200" dirty="0"/>
              <a:t>Juniors who heavily use AI quickly stagnate.</a:t>
            </a:r>
          </a:p>
          <a:p>
            <a:pPr marL="342900" indent="-342900">
              <a:buFont typeface="+mj-lt"/>
              <a:buAutoNum type="arabicPeriod"/>
            </a:pPr>
            <a:r>
              <a:rPr lang="en-NO" sz="3200" dirty="0"/>
              <a:t>Juniors who heavily use AI </a:t>
            </a:r>
            <a:r>
              <a:rPr lang="en-GB" sz="3200" dirty="0"/>
              <a:t>take</a:t>
            </a:r>
            <a:r>
              <a:rPr lang="en-NO" sz="3200" dirty="0"/>
              <a:t> less ownership and responsibility </a:t>
            </a:r>
            <a:r>
              <a:rPr lang="en-GB" sz="3200" dirty="0"/>
              <a:t>for</a:t>
            </a:r>
            <a:r>
              <a:rPr lang="en-NO" sz="3200" dirty="0"/>
              <a:t> the code/solution.</a:t>
            </a:r>
          </a:p>
        </p:txBody>
      </p:sp>
    </p:spTree>
    <p:extLst>
      <p:ext uri="{BB962C8B-B14F-4D97-AF65-F5344CB8AC3E}">
        <p14:creationId xmlns:p14="http://schemas.microsoft.com/office/powerpoint/2010/main" val="66207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A3A68-0E3E-5FEA-B0F4-3F2021DF5EF4}"/>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1028945-36B5-01CE-5A81-822682D03AD1}"/>
              </a:ext>
            </a:extLst>
          </p:cNvPr>
          <p:cNvSpPr/>
          <p:nvPr/>
        </p:nvSpPr>
        <p:spPr>
          <a:xfrm>
            <a:off x="5501544" y="3332573"/>
            <a:ext cx="1188909" cy="118890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BA21AE9E-DF00-3F28-8B79-8982982C66F6}"/>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454AA82E-55B4-FC97-0760-1D11616E9AFA}"/>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985A77FB-8C90-C817-0188-2B66A7FC3F8E}"/>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E80CEA4D-63D5-1BED-CD7B-212D6ECC39CD}"/>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C8CA8BD8-C4CA-B6D0-03DA-992DBE224B2D}"/>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grpSp>
        <p:nvGrpSpPr>
          <p:cNvPr id="31" name="Group 30">
            <a:extLst>
              <a:ext uri="{FF2B5EF4-FFF2-40B4-BE49-F238E27FC236}">
                <a16:creationId xmlns:a16="http://schemas.microsoft.com/office/drawing/2014/main" id="{EBB8B50A-186B-7BDE-E304-6C4ABA46F700}"/>
              </a:ext>
            </a:extLst>
          </p:cNvPr>
          <p:cNvGrpSpPr/>
          <p:nvPr/>
        </p:nvGrpSpPr>
        <p:grpSpPr>
          <a:xfrm>
            <a:off x="3614487" y="1828800"/>
            <a:ext cx="4753336" cy="4369980"/>
            <a:chOff x="3614487" y="1828800"/>
            <a:chExt cx="4753336" cy="4369980"/>
          </a:xfrm>
        </p:grpSpPr>
        <p:sp>
          <p:nvSpPr>
            <p:cNvPr id="12" name="Oval 11">
              <a:extLst>
                <a:ext uri="{FF2B5EF4-FFF2-40B4-BE49-F238E27FC236}">
                  <a16:creationId xmlns:a16="http://schemas.microsoft.com/office/drawing/2014/main" id="{3CAE7936-A964-AB98-B4A5-2476379798E9}"/>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8" name="Straight Arrow Connector 17">
              <a:extLst>
                <a:ext uri="{FF2B5EF4-FFF2-40B4-BE49-F238E27FC236}">
                  <a16:creationId xmlns:a16="http://schemas.microsoft.com/office/drawing/2014/main" id="{704433DD-CB73-D93F-DEAE-DBDD8E807416}"/>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DFEA18-6393-CB22-A469-C6AA9979340D}"/>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6F11623-E2EE-D3C1-C563-11CCB03F0E5D}"/>
              </a:ext>
            </a:extLst>
          </p:cNvPr>
          <p:cNvSpPr txBox="1"/>
          <p:nvPr/>
        </p:nvSpPr>
        <p:spPr>
          <a:xfrm>
            <a:off x="8767634" y="2185610"/>
            <a:ext cx="2439763" cy="461665"/>
          </a:xfrm>
          <a:prstGeom prst="rect">
            <a:avLst/>
          </a:prstGeom>
          <a:noFill/>
        </p:spPr>
        <p:txBody>
          <a:bodyPr wrap="square" rtlCol="0">
            <a:spAutoFit/>
          </a:bodyPr>
          <a:lstStyle/>
          <a:p>
            <a:r>
              <a:rPr lang="en-NO" sz="2400" dirty="0">
                <a:latin typeface="Excalifont" pitchFamily="2" charset="0"/>
              </a:rPr>
              <a:t>Simple product</a:t>
            </a:r>
          </a:p>
        </p:txBody>
      </p:sp>
      <p:cxnSp>
        <p:nvCxnSpPr>
          <p:cNvPr id="29" name="Straight Arrow Connector 28">
            <a:extLst>
              <a:ext uri="{FF2B5EF4-FFF2-40B4-BE49-F238E27FC236}">
                <a16:creationId xmlns:a16="http://schemas.microsoft.com/office/drawing/2014/main" id="{92EAF5BD-38EC-984C-4991-50AD4847103C}"/>
              </a:ext>
            </a:extLst>
          </p:cNvPr>
          <p:cNvCxnSpPr>
            <a:cxnSpLocks/>
            <a:stCxn id="27" idx="1"/>
          </p:cNvCxnSpPr>
          <p:nvPr/>
        </p:nvCxnSpPr>
        <p:spPr>
          <a:xfrm flipH="1">
            <a:off x="6690453" y="2416443"/>
            <a:ext cx="2077181" cy="11874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6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089D-511B-B237-D1DC-6B6BCC9750C3}"/>
            </a:ext>
          </a:extLst>
        </p:cNvPr>
        <p:cNvGrpSpPr/>
        <p:nvPr/>
      </p:nvGrpSpPr>
      <p:grpSpPr>
        <a:xfrm>
          <a:off x="0" y="0"/>
          <a:ext cx="0" cy="0"/>
          <a:chOff x="0" y="0"/>
          <a:chExt cx="0" cy="0"/>
        </a:xfrm>
      </p:grpSpPr>
      <p:sp>
        <p:nvSpPr>
          <p:cNvPr id="11" name="Oval 25">
            <a:extLst>
              <a:ext uri="{FF2B5EF4-FFF2-40B4-BE49-F238E27FC236}">
                <a16:creationId xmlns:a16="http://schemas.microsoft.com/office/drawing/2014/main" id="{52BFA6CF-BA5C-2BD7-A1A9-5E10D81EEE16}"/>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Oval 25">
            <a:extLst>
              <a:ext uri="{FF2B5EF4-FFF2-40B4-BE49-F238E27FC236}">
                <a16:creationId xmlns:a16="http://schemas.microsoft.com/office/drawing/2014/main" id="{10F62F95-2CC5-5E12-BC59-7EB2676C73DD}"/>
              </a:ext>
            </a:extLst>
          </p:cNvPr>
          <p:cNvSpPr/>
          <p:nvPr/>
        </p:nvSpPr>
        <p:spPr>
          <a:xfrm>
            <a:off x="4372145" y="2297673"/>
            <a:ext cx="3398188" cy="339818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24A2DA53-FB6A-C6B6-0EA6-369DA4A960DB}"/>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9C781CD-656D-7E75-AE0E-AD460FD7937F}"/>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65C7BE88-AC61-6C68-A72E-129515AC0A1B}"/>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E29247-2258-989C-A470-1A2568C3BF3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413E862-3F17-7435-C677-88BF72FC4A45}"/>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69E2706-9B37-7FB9-2BB3-D00B5551945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9313E85-AEE2-CF79-BC1B-DF7C408637FE}"/>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1B5D343A-264E-9FD4-D5EE-77E00C25EBC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E1143FFC-96A9-15DF-C151-77C7DD1257B6}"/>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27" name="TextBox 26">
            <a:extLst>
              <a:ext uri="{FF2B5EF4-FFF2-40B4-BE49-F238E27FC236}">
                <a16:creationId xmlns:a16="http://schemas.microsoft.com/office/drawing/2014/main" id="{1D7294E9-2DCD-899C-77FA-89E0FB12037A}"/>
              </a:ext>
            </a:extLst>
          </p:cNvPr>
          <p:cNvSpPr txBox="1"/>
          <p:nvPr/>
        </p:nvSpPr>
        <p:spPr>
          <a:xfrm>
            <a:off x="8767634" y="2185610"/>
            <a:ext cx="2720981" cy="461665"/>
          </a:xfrm>
          <a:prstGeom prst="rect">
            <a:avLst/>
          </a:prstGeom>
          <a:noFill/>
        </p:spPr>
        <p:txBody>
          <a:bodyPr wrap="square" rtlCol="0">
            <a:spAutoFit/>
          </a:bodyPr>
          <a:lstStyle/>
          <a:p>
            <a:r>
              <a:rPr lang="en-NO" sz="2400" dirty="0">
                <a:latin typeface="Excalifont" pitchFamily="2" charset="0"/>
              </a:rPr>
              <a:t>Complex product</a:t>
            </a:r>
          </a:p>
        </p:txBody>
      </p:sp>
      <p:cxnSp>
        <p:nvCxnSpPr>
          <p:cNvPr id="5" name="Straight Arrow Connector 4">
            <a:extLst>
              <a:ext uri="{FF2B5EF4-FFF2-40B4-BE49-F238E27FC236}">
                <a16:creationId xmlns:a16="http://schemas.microsoft.com/office/drawing/2014/main" id="{D68146F3-DEAA-4112-E6CD-0FC177533A62}"/>
              </a:ext>
            </a:extLst>
          </p:cNvPr>
          <p:cNvCxnSpPr>
            <a:cxnSpLocks/>
          </p:cNvCxnSpPr>
          <p:nvPr/>
        </p:nvCxnSpPr>
        <p:spPr>
          <a:xfrm flipH="1">
            <a:off x="7561385" y="2416443"/>
            <a:ext cx="1206249" cy="689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26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C4ED-4C2D-4B4A-02D5-FEA393C00CEC}"/>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FEB5A7F0-01B6-2DEE-87A6-7C62A378BE0A}"/>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Oval 2">
            <a:extLst>
              <a:ext uri="{FF2B5EF4-FFF2-40B4-BE49-F238E27FC236}">
                <a16:creationId xmlns:a16="http://schemas.microsoft.com/office/drawing/2014/main" id="{D6BFB07B-63CF-58B2-649C-F98812B661E4}"/>
              </a:ext>
            </a:extLst>
          </p:cNvPr>
          <p:cNvSpPr/>
          <p:nvPr/>
        </p:nvSpPr>
        <p:spPr>
          <a:xfrm>
            <a:off x="5370201" y="3270916"/>
            <a:ext cx="1451595" cy="145159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32D9E106-2590-E0F5-662F-3D6373903679}"/>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1465564-1DF1-CE05-FB69-0FC4E91352C7}"/>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4037318D-130C-A47E-C542-9CF9D6043736}"/>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DCD814-FC84-DF4E-6AE3-53EFBBE1B21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DE715A6-DCC0-38C0-D3B0-05F8B922F4DE}"/>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B9050C79-B9F7-8CB0-50F8-A6670054737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5B17BF20-3C4B-5E34-7B29-5EE37E9F480B}"/>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2BEF3E13-7705-EF42-721E-558FAFE2350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E964A6C8-2439-D4C2-2F9D-D83B848D397C}"/>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380425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802A-98B6-FEC0-BF2D-96916FB2C56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ED26466A-07AA-782E-5E57-C564E86A6223}"/>
              </a:ext>
            </a:extLst>
          </p:cNvPr>
          <p:cNvSpPr/>
          <p:nvPr/>
        </p:nvSpPr>
        <p:spPr>
          <a:xfrm>
            <a:off x="5615341" y="2718015"/>
            <a:ext cx="1735029" cy="172701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Lst>
            <a:ahLst/>
            <a:cxnLst>
              <a:cxn ang="0">
                <a:pos x="csX0" y="csY0"/>
              </a:cxn>
              <a:cxn ang="0">
                <a:pos x="csX1" y="csY1"/>
              </a:cxn>
              <a:cxn ang="0">
                <a:pos x="csX2" y="csY2"/>
              </a:cxn>
              <a:cxn ang="0">
                <a:pos x="csX3" y="csY3"/>
              </a:cxn>
              <a:cxn ang="0">
                <a:pos x="csX4" y="csY4"/>
              </a:cxn>
            </a:cxnLst>
            <a:rect l="l" t="t" r="r" b="b"/>
            <a:pathLst>
              <a:path w="1735029" h="1727012">
                <a:moveTo>
                  <a:pt x="13" y="1009924"/>
                </a:moveTo>
                <a:cubicBezTo>
                  <a:pt x="-1941" y="724662"/>
                  <a:pt x="226660" y="-41246"/>
                  <a:pt x="515829" y="1739"/>
                </a:cubicBezTo>
                <a:cubicBezTo>
                  <a:pt x="804998" y="44724"/>
                  <a:pt x="1735029" y="814618"/>
                  <a:pt x="1735029" y="1267832"/>
                </a:cubicBezTo>
                <a:cubicBezTo>
                  <a:pt x="1735029" y="1721046"/>
                  <a:pt x="816721" y="1756294"/>
                  <a:pt x="527552" y="1713309"/>
                </a:cubicBezTo>
                <a:cubicBezTo>
                  <a:pt x="238383" y="1670324"/>
                  <a:pt x="1967" y="1295186"/>
                  <a:pt x="13" y="1009924"/>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310A7B18-CA61-6726-6796-341E170764EE}"/>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9C20FF8F-0DEE-C146-C5BD-388E356DA37D}"/>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ACD41277-9DF0-F8F9-7BE3-461ED672E650}"/>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CE3534-A892-8F4A-4AF4-281281DD0B2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2F01CC-A52F-93A0-3242-089983B2932A}"/>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193F1006-1430-671F-D66C-BA6B180A2CB0}"/>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A14CC940-7341-55CA-9F82-B7111B90D504}"/>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4D435EE7-4498-F452-ABD2-E57AE2E2A90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9A6C75B2-83C2-EE53-EED1-4CEBF3754C07}"/>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91065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E18ADD1-E5F5-679E-C68C-285FC9EB8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92" r="12439"/>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F1AAF0-B0A3-18A1-7496-C95627374312}"/>
              </a:ext>
            </a:extLst>
          </p:cNvPr>
          <p:cNvSpPr>
            <a:spLocks noGrp="1"/>
          </p:cNvSpPr>
          <p:nvPr>
            <p:ph idx="1"/>
          </p:nvPr>
        </p:nvSpPr>
        <p:spPr>
          <a:xfrm>
            <a:off x="8366762" y="2419211"/>
            <a:ext cx="3822189" cy="3742762"/>
          </a:xfrm>
        </p:spPr>
        <p:txBody>
          <a:bodyPr>
            <a:normAutofit/>
          </a:bodyPr>
          <a:lstStyle/>
          <a:p>
            <a:r>
              <a:rPr lang="en-NO" sz="2000" dirty="0"/>
              <a:t>Consultant (Senior developer/tech lead/architect)</a:t>
            </a:r>
          </a:p>
          <a:p>
            <a:r>
              <a:rPr lang="en-NO" sz="2000" dirty="0"/>
              <a:t>Speaker</a:t>
            </a:r>
          </a:p>
          <a:p>
            <a:r>
              <a:rPr lang="en-NO" sz="2000" dirty="0"/>
              <a:t>OSS contributor</a:t>
            </a:r>
          </a:p>
          <a:p>
            <a:r>
              <a:rPr lang="en-NO" sz="2000" dirty="0"/>
              <a:t>12+ YoE</a:t>
            </a:r>
          </a:p>
          <a:p>
            <a:r>
              <a:rPr lang="en-NO" sz="2000" dirty="0"/>
              <a:t>Graduated from Aberyswyth University</a:t>
            </a:r>
          </a:p>
        </p:txBody>
      </p:sp>
      <p:grpSp>
        <p:nvGrpSpPr>
          <p:cNvPr id="2" name="Group 1">
            <a:extLst>
              <a:ext uri="{FF2B5EF4-FFF2-40B4-BE49-F238E27FC236}">
                <a16:creationId xmlns:a16="http://schemas.microsoft.com/office/drawing/2014/main" id="{EF0BF960-25B0-F0B6-F916-8E3731FCABF1}"/>
              </a:ext>
            </a:extLst>
          </p:cNvPr>
          <p:cNvGrpSpPr/>
          <p:nvPr/>
        </p:nvGrpSpPr>
        <p:grpSpPr>
          <a:xfrm>
            <a:off x="9312656" y="675362"/>
            <a:ext cx="1930400" cy="1068487"/>
            <a:chOff x="7992533" y="3172177"/>
            <a:chExt cx="3059289" cy="1693333"/>
          </a:xfrm>
        </p:grpSpPr>
        <p:sp>
          <p:nvSpPr>
            <p:cNvPr id="4" name="Rectangle 3">
              <a:extLst>
                <a:ext uri="{FF2B5EF4-FFF2-40B4-BE49-F238E27FC236}">
                  <a16:creationId xmlns:a16="http://schemas.microsoft.com/office/drawing/2014/main" id="{3EEE0FDE-66BF-017D-BD79-64274B942A29}"/>
                </a:ext>
              </a:extLst>
            </p:cNvPr>
            <p:cNvSpPr/>
            <p:nvPr/>
          </p:nvSpPr>
          <p:spPr>
            <a:xfrm>
              <a:off x="7992533" y="3172177"/>
              <a:ext cx="3059289" cy="16933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pic>
          <p:nvPicPr>
            <p:cNvPr id="5" name="Picture 4" descr="bspoke AS">
              <a:extLst>
                <a:ext uri="{FF2B5EF4-FFF2-40B4-BE49-F238E27FC236}">
                  <a16:creationId xmlns:a16="http://schemas.microsoft.com/office/drawing/2014/main" id="{7E0DC61D-478C-B206-7B7E-3D5918794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310" y="3279422"/>
              <a:ext cx="2641600" cy="147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6725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3E4F2-14E9-0AB1-0F20-815BF59B0809}"/>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E91904BE-DD4C-05D9-FBDF-41ACCD2FEA05}"/>
              </a:ext>
            </a:extLst>
          </p:cNvPr>
          <p:cNvSpPr/>
          <p:nvPr/>
        </p:nvSpPr>
        <p:spPr>
          <a:xfrm>
            <a:off x="4712609" y="3094184"/>
            <a:ext cx="186403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936EFC12-3509-09BF-67B6-07FCABF628C9}"/>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0165847-F147-92E9-3B63-1DA0384DC0EA}"/>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A3694E45-6697-93E0-F957-5209FDFBE21C}"/>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68697F0-840F-99D1-9562-219E61D3B14A}"/>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FCCA871-C5A5-70EB-AA79-03EA1BAFAE45}"/>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F2D23EBE-6E03-B19D-6B11-83AFD6B381D9}"/>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33E3308-2845-9707-A43F-8355AF399588}"/>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B2029529-A5CC-E0BF-4A68-ECE21093285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35A25EC8-9918-36CB-607B-33863D8DCCBB}"/>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330356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B856C-7090-5288-CE61-5E402A50716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15A25844-AF28-4BA0-11EF-41AD9D256934}"/>
              </a:ext>
            </a:extLst>
          </p:cNvPr>
          <p:cNvSpPr/>
          <p:nvPr/>
        </p:nvSpPr>
        <p:spPr>
          <a:xfrm>
            <a:off x="4712609" y="3094184"/>
            <a:ext cx="186403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Oval 25">
            <a:extLst>
              <a:ext uri="{FF2B5EF4-FFF2-40B4-BE49-F238E27FC236}">
                <a16:creationId xmlns:a16="http://schemas.microsoft.com/office/drawing/2014/main" id="{C9335EE3-8FE8-E4CA-5DE1-0420721E706C}"/>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4BEBDD0E-DC1C-BB77-484D-78853FD4E997}"/>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30D20C03-9340-9D2B-1B37-B5367A86A4AC}"/>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3CE865F3-E143-C7C5-87F0-B624C03B1581}"/>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77968B-28DE-C9B3-FBBB-45DBD81465CE}"/>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585DBC-98F7-0068-7AD5-4CE18FDA1516}"/>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4BC3D35-41B6-8C33-2BCF-CEF738CD11D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7960C3D1-9885-65E7-18E8-D599DF60A856}"/>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8794D990-AFDC-95BF-BBDF-A521B3DE551C}"/>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7C134BBC-12D4-CDCF-F850-B7FE4A986863}"/>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cxnSp>
        <p:nvCxnSpPr>
          <p:cNvPr id="5" name="Straight Arrow Connector 4">
            <a:extLst>
              <a:ext uri="{FF2B5EF4-FFF2-40B4-BE49-F238E27FC236}">
                <a16:creationId xmlns:a16="http://schemas.microsoft.com/office/drawing/2014/main" id="{ED78567F-3530-0531-4568-E17ED1B885F9}"/>
              </a:ext>
            </a:extLst>
          </p:cNvPr>
          <p:cNvCxnSpPr>
            <a:cxnSpLocks/>
          </p:cNvCxnSpPr>
          <p:nvPr/>
        </p:nvCxnSpPr>
        <p:spPr>
          <a:xfrm flipH="1" flipV="1">
            <a:off x="6190098" y="2988238"/>
            <a:ext cx="2485028" cy="21124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F81AD16-AB69-9F8C-C282-1BB22E092743}"/>
              </a:ext>
            </a:extLst>
          </p:cNvPr>
          <p:cNvCxnSpPr>
            <a:cxnSpLocks/>
          </p:cNvCxnSpPr>
          <p:nvPr/>
        </p:nvCxnSpPr>
        <p:spPr>
          <a:xfrm flipH="1" flipV="1">
            <a:off x="7015080" y="4029951"/>
            <a:ext cx="1706889" cy="1025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55470B-48DC-003F-9BE7-35E540284442}"/>
              </a:ext>
            </a:extLst>
          </p:cNvPr>
          <p:cNvCxnSpPr>
            <a:cxnSpLocks/>
          </p:cNvCxnSpPr>
          <p:nvPr/>
        </p:nvCxnSpPr>
        <p:spPr>
          <a:xfrm flipH="1" flipV="1">
            <a:off x="6208254" y="4969385"/>
            <a:ext cx="2513715" cy="1136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D2B8F8-2BFE-B40B-0159-BDCA1E7C3638}"/>
              </a:ext>
            </a:extLst>
          </p:cNvPr>
          <p:cNvSpPr txBox="1"/>
          <p:nvPr/>
        </p:nvSpPr>
        <p:spPr>
          <a:xfrm>
            <a:off x="8769224" y="4998359"/>
            <a:ext cx="1736373" cy="369332"/>
          </a:xfrm>
          <a:prstGeom prst="rect">
            <a:avLst/>
          </a:prstGeom>
          <a:noFill/>
        </p:spPr>
        <p:txBody>
          <a:bodyPr wrap="none" rtlCol="0">
            <a:spAutoFit/>
          </a:bodyPr>
          <a:lstStyle/>
          <a:p>
            <a:r>
              <a:rPr lang="en-NO" dirty="0">
                <a:latin typeface="Excalifont" pitchFamily="2" charset="0"/>
              </a:rPr>
              <a:t>Problem areas</a:t>
            </a:r>
          </a:p>
        </p:txBody>
      </p:sp>
      <p:cxnSp>
        <p:nvCxnSpPr>
          <p:cNvPr id="21" name="Straight Arrow Connector 20">
            <a:extLst>
              <a:ext uri="{FF2B5EF4-FFF2-40B4-BE49-F238E27FC236}">
                <a16:creationId xmlns:a16="http://schemas.microsoft.com/office/drawing/2014/main" id="{3D56DEB0-5E38-32B2-B31A-C8B43C0C0639}"/>
              </a:ext>
            </a:extLst>
          </p:cNvPr>
          <p:cNvCxnSpPr>
            <a:cxnSpLocks/>
          </p:cNvCxnSpPr>
          <p:nvPr/>
        </p:nvCxnSpPr>
        <p:spPr>
          <a:xfrm flipV="1">
            <a:off x="2749629" y="4088615"/>
            <a:ext cx="1962980" cy="12790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F5B63A-2AAE-80D4-8AE9-F8EE8E60FCBE}"/>
              </a:ext>
            </a:extLst>
          </p:cNvPr>
          <p:cNvSpPr txBox="1"/>
          <p:nvPr/>
        </p:nvSpPr>
        <p:spPr>
          <a:xfrm>
            <a:off x="1366421" y="5367691"/>
            <a:ext cx="2262158" cy="369332"/>
          </a:xfrm>
          <a:prstGeom prst="rect">
            <a:avLst/>
          </a:prstGeom>
          <a:noFill/>
        </p:spPr>
        <p:txBody>
          <a:bodyPr wrap="none" rtlCol="0">
            <a:spAutoFit/>
          </a:bodyPr>
          <a:lstStyle/>
          <a:p>
            <a:r>
              <a:rPr lang="en-NO" dirty="0">
                <a:latin typeface="Excalifont" pitchFamily="2" charset="0"/>
              </a:rPr>
              <a:t>Knowledge covered</a:t>
            </a:r>
          </a:p>
        </p:txBody>
      </p:sp>
    </p:spTree>
    <p:extLst>
      <p:ext uri="{BB962C8B-B14F-4D97-AF65-F5344CB8AC3E}">
        <p14:creationId xmlns:p14="http://schemas.microsoft.com/office/powerpoint/2010/main" val="157881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74F7-7ADF-D664-A043-F9D47A508E11}"/>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670DC5D3-9F94-3381-31D1-DF81109A3CF8}"/>
              </a:ext>
            </a:extLst>
          </p:cNvPr>
          <p:cNvSpPr/>
          <p:nvPr/>
        </p:nvSpPr>
        <p:spPr>
          <a:xfrm>
            <a:off x="5756030" y="3570256"/>
            <a:ext cx="679938" cy="6799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739DAF99-D88C-869E-6B6B-AB503D5FB474}"/>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840E4B8B-19EB-2BEC-7352-4BBECB23468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E93E719E-A6B7-487D-D5B0-7CD2E0C9B7C7}"/>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53D51C-459D-02A5-C7BE-0BE24FED745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BB175F-2541-EE5B-07AD-B6BF0C62A99D}"/>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BB434659-1B64-932C-C887-D2EB708E0146}"/>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4F4E8F51-8AA1-7A0E-C402-02BC04C7B906}"/>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C976D6A7-31DB-96AD-C669-50CA83218B76}"/>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F87558F3-EB5E-4B37-2E83-F736121BD998}"/>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A36B6EBB-102E-6DF7-347E-CBF7013AD381}"/>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B1A72996-72B5-DAB3-02FC-07151CE87049}"/>
              </a:ext>
            </a:extLst>
          </p:cNvPr>
          <p:cNvCxnSpPr>
            <a:cxnSpLocks/>
            <a:stCxn id="17" idx="1"/>
          </p:cNvCxnSpPr>
          <p:nvPr/>
        </p:nvCxnSpPr>
        <p:spPr>
          <a:xfrm flipH="1">
            <a:off x="6388944" y="2647275"/>
            <a:ext cx="2195934" cy="1034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73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FED29-CCCF-EA4E-6408-1A235739BE5F}"/>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D924AE-5936-790F-477D-53205E7CBA11}"/>
              </a:ext>
            </a:extLst>
          </p:cNvPr>
          <p:cNvSpPr/>
          <p:nvPr/>
        </p:nvSpPr>
        <p:spPr>
          <a:xfrm>
            <a:off x="5756030" y="3570256"/>
            <a:ext cx="679938" cy="6799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CA1299B2-0886-8535-BDAA-29E8439D5F37}"/>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108C051E-B641-38F8-C65B-ED624F3BE109}"/>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F8065186-6260-D198-6B58-9537D0A10E61}"/>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110686-ED59-F86C-596A-C2CEB0276D2B}"/>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2CEE36A-D4EF-195B-4E53-764B80843F92}"/>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7B1C3CE-01C9-A78A-F44C-B26F264A197F}"/>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F39214EF-6166-429B-744F-498A25738C99}"/>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908AD323-FA6F-D7B1-D4FF-611A97FC26E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25958E9E-2FDC-8F13-D377-B40D8A31B170}"/>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D0E19D2E-88E5-C619-53BF-FB876F63767D}"/>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4660761E-71C0-77E6-1AFC-7C248DBB0B53}"/>
              </a:ext>
            </a:extLst>
          </p:cNvPr>
          <p:cNvCxnSpPr>
            <a:cxnSpLocks/>
            <a:stCxn id="17" idx="1"/>
          </p:cNvCxnSpPr>
          <p:nvPr/>
        </p:nvCxnSpPr>
        <p:spPr>
          <a:xfrm flipH="1">
            <a:off x="6388944" y="2647275"/>
            <a:ext cx="2195934" cy="1034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682986D-43F1-974A-2AEF-98B6D444181D}"/>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ECB791D0-FA86-1C0C-EB26-8659A3EF0200}"/>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5724D0-F0F5-5864-57C6-5EE14CECA935}"/>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Tree>
    <p:extLst>
      <p:ext uri="{BB962C8B-B14F-4D97-AF65-F5344CB8AC3E}">
        <p14:creationId xmlns:p14="http://schemas.microsoft.com/office/powerpoint/2010/main" val="269694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E772-C842-88B2-D97D-48F8D558E7F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3D1C83B-EB67-7BB6-A646-56BA9CA0A923}"/>
              </a:ext>
            </a:extLst>
          </p:cNvPr>
          <p:cNvSpPr/>
          <p:nvPr/>
        </p:nvSpPr>
        <p:spPr>
          <a:xfrm>
            <a:off x="5550760" y="3355084"/>
            <a:ext cx="1077603" cy="107760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42BE8F22-D585-E791-0552-8B881F0C62EF}"/>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0F8CCEC9-1056-86E0-2C06-52423C10C98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C19CA24A-4B39-A8A6-8E10-65E8CD555D95}"/>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2244F6-237B-B5A1-E3D0-F31436556DD7}"/>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C34F088-E571-6522-5DDC-AF0614C92FA8}"/>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D18B03F-F803-3EE7-E7EA-3885FA6060B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3D3FF591-F29D-84EC-453E-647829359679}"/>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15CFBD73-D8A5-36C9-DECD-F75CB28D2373}"/>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2511399B-4360-4E78-D444-FFD24D7E91EF}"/>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8EC444AB-8414-4571-ABEF-7BE4271F9964}"/>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4A1BFE9A-7A37-270E-0951-E41293C3C44B}"/>
              </a:ext>
            </a:extLst>
          </p:cNvPr>
          <p:cNvCxnSpPr>
            <a:cxnSpLocks/>
            <a:stCxn id="17" idx="1"/>
          </p:cNvCxnSpPr>
          <p:nvPr/>
        </p:nvCxnSpPr>
        <p:spPr>
          <a:xfrm flipH="1">
            <a:off x="6628363" y="2647275"/>
            <a:ext cx="1956515" cy="921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90BBF81-8E42-D333-5C0B-CAE4BD0E99AB}"/>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2C94ED13-875A-FB99-C890-0239440CCD7A}"/>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C11120-6622-2F1E-75CC-1486E309580E}"/>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Tree>
    <p:extLst>
      <p:ext uri="{BB962C8B-B14F-4D97-AF65-F5344CB8AC3E}">
        <p14:creationId xmlns:p14="http://schemas.microsoft.com/office/powerpoint/2010/main" val="284175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AB25-439F-9DF9-2D89-F65AC1AC123E}"/>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7AF200C-B1EC-BAD2-DAC9-71B5E45944F9}"/>
              </a:ext>
            </a:extLst>
          </p:cNvPr>
          <p:cNvSpPr/>
          <p:nvPr/>
        </p:nvSpPr>
        <p:spPr>
          <a:xfrm>
            <a:off x="5550760" y="3355084"/>
            <a:ext cx="1077603" cy="107760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9CE49A4D-7FE5-EB78-25D4-C941DD45E84F}"/>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B0CCA44E-5B8D-B041-EDBB-0A5E5BF79AEE}"/>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F35BDFB6-6A03-AB28-D34D-9FDFBCFC76CB}"/>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E8877B1-E5A2-4D4F-E231-24D3D4DEE1A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F4E0F74-5742-4588-9A1D-EF5C450B855F}"/>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24E5E33-0D64-A495-CF70-39A1E1BC032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10FAA9C-5777-0077-5B4B-7E476F4B8952}"/>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B7E19BC4-F3C4-A708-30B9-E9481EB2E5FC}"/>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DE261E07-CB8B-8E98-885A-0A9259401C6B}"/>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3BE31D44-1713-BAA1-5783-3E5946BF7C37}"/>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B56A8453-C091-306B-65D2-0F9F92082CCD}"/>
              </a:ext>
            </a:extLst>
          </p:cNvPr>
          <p:cNvCxnSpPr>
            <a:cxnSpLocks/>
            <a:stCxn id="17" idx="1"/>
          </p:cNvCxnSpPr>
          <p:nvPr/>
        </p:nvCxnSpPr>
        <p:spPr>
          <a:xfrm flipH="1">
            <a:off x="6628363" y="2647275"/>
            <a:ext cx="1956515" cy="921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C9096A8-AF71-9475-498C-F9CAC7A1A735}"/>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0A77A801-F29C-37DC-52C1-9D80F303F521}"/>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E477A7-DE98-4A1A-4EA0-4051FFC49BDC}"/>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
        <p:nvSpPr>
          <p:cNvPr id="12" name="Oval 25">
            <a:extLst>
              <a:ext uri="{FF2B5EF4-FFF2-40B4-BE49-F238E27FC236}">
                <a16:creationId xmlns:a16="http://schemas.microsoft.com/office/drawing/2014/main" id="{ABE3A121-5107-0732-13F1-FF90E0F75EF2}"/>
              </a:ext>
            </a:extLst>
          </p:cNvPr>
          <p:cNvSpPr/>
          <p:nvPr/>
        </p:nvSpPr>
        <p:spPr>
          <a:xfrm>
            <a:off x="5321696" y="27781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19742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CD2D-243A-3F44-1F65-9EF842F801D5}"/>
            </a:ext>
          </a:extLst>
        </p:cNvPr>
        <p:cNvGrpSpPr/>
        <p:nvPr/>
      </p:nvGrpSpPr>
      <p:grpSpPr>
        <a:xfrm>
          <a:off x="0" y="0"/>
          <a:ext cx="0" cy="0"/>
          <a:chOff x="0" y="0"/>
          <a:chExt cx="0" cy="0"/>
        </a:xfrm>
      </p:grpSpPr>
      <p:sp>
        <p:nvSpPr>
          <p:cNvPr id="5" name="Oval 25">
            <a:extLst>
              <a:ext uri="{FF2B5EF4-FFF2-40B4-BE49-F238E27FC236}">
                <a16:creationId xmlns:a16="http://schemas.microsoft.com/office/drawing/2014/main" id="{5457356F-3720-3483-4FDE-4035A8200238}"/>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53DBDDB8-A6B6-C5CD-2DA3-CCEAE36D9B13}"/>
              </a:ext>
            </a:extLst>
          </p:cNvPr>
          <p:cNvSpPr/>
          <p:nvPr/>
        </p:nvSpPr>
        <p:spPr>
          <a:xfrm>
            <a:off x="4725022" y="2602364"/>
            <a:ext cx="2741954" cy="2741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E1084393-7A21-0F3F-C299-C0F82BB96A78}"/>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F31F092-FE89-10F7-B451-192A3E138C02}"/>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7DE7F2DB-9ED5-A69C-B462-3E196DA277D5}"/>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817A08-56D3-0035-A0F9-5169BFDD43A0}"/>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C8AF328-AE25-E617-E41B-47FEB20503A0}"/>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251930E-2FD2-0455-E21B-EE951AAF382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8C3A4E12-817C-77E0-197D-B899BBE865E1}"/>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C03457B4-C159-5C67-131A-D18D4796956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3C9F9178-7224-AA55-8775-BEBA22224D26}"/>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3" name="Oval 2">
            <a:extLst>
              <a:ext uri="{FF2B5EF4-FFF2-40B4-BE49-F238E27FC236}">
                <a16:creationId xmlns:a16="http://schemas.microsoft.com/office/drawing/2014/main" id="{02826958-D3EA-D98A-B4BC-3638A657A58E}"/>
              </a:ext>
            </a:extLst>
          </p:cNvPr>
          <p:cNvSpPr/>
          <p:nvPr/>
        </p:nvSpPr>
        <p:spPr>
          <a:xfrm>
            <a:off x="4891377" y="2768719"/>
            <a:ext cx="2409244" cy="2409244"/>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Arrow Connector 18">
            <a:extLst>
              <a:ext uri="{FF2B5EF4-FFF2-40B4-BE49-F238E27FC236}">
                <a16:creationId xmlns:a16="http://schemas.microsoft.com/office/drawing/2014/main" id="{8D506518-032B-EE05-B144-3388E0E916D1}"/>
              </a:ext>
            </a:extLst>
          </p:cNvPr>
          <p:cNvCxnSpPr>
            <a:cxnSpLocks/>
          </p:cNvCxnSpPr>
          <p:nvPr/>
        </p:nvCxnSpPr>
        <p:spPr>
          <a:xfrm flipH="1" flipV="1">
            <a:off x="5084636" y="2998641"/>
            <a:ext cx="237060" cy="2660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D7877A-7141-CB4F-7BB8-0A93DC516908}"/>
              </a:ext>
            </a:extLst>
          </p:cNvPr>
          <p:cNvCxnSpPr>
            <a:cxnSpLocks/>
          </p:cNvCxnSpPr>
          <p:nvPr/>
        </p:nvCxnSpPr>
        <p:spPr>
          <a:xfrm flipV="1">
            <a:off x="6763792" y="3009803"/>
            <a:ext cx="328722" cy="254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7E2863-4B35-3F48-D9A1-95791E5EC78D}"/>
              </a:ext>
            </a:extLst>
          </p:cNvPr>
          <p:cNvCxnSpPr>
            <a:cxnSpLocks/>
          </p:cNvCxnSpPr>
          <p:nvPr/>
        </p:nvCxnSpPr>
        <p:spPr>
          <a:xfrm>
            <a:off x="6960808" y="4531673"/>
            <a:ext cx="261663" cy="1548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36B928C-5538-5BDA-7D60-5C60EC434DF6}"/>
              </a:ext>
            </a:extLst>
          </p:cNvPr>
          <p:cNvCxnSpPr>
            <a:cxnSpLocks/>
          </p:cNvCxnSpPr>
          <p:nvPr/>
        </p:nvCxnSpPr>
        <p:spPr>
          <a:xfrm flipH="1">
            <a:off x="5128568" y="4686477"/>
            <a:ext cx="193128" cy="2369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25">
            <a:extLst>
              <a:ext uri="{FF2B5EF4-FFF2-40B4-BE49-F238E27FC236}">
                <a16:creationId xmlns:a16="http://schemas.microsoft.com/office/drawing/2014/main" id="{75D31887-A64A-CD2F-72AA-74E7A79559C5}"/>
              </a:ext>
            </a:extLst>
          </p:cNvPr>
          <p:cNvSpPr/>
          <p:nvPr/>
        </p:nvSpPr>
        <p:spPr>
          <a:xfrm>
            <a:off x="5321696" y="27781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9811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FCD9-C3BA-8F84-5703-22DE743ED64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519E2E09-A847-EDE7-9695-55BCD10DB0A1}"/>
              </a:ext>
            </a:extLst>
          </p:cNvPr>
          <p:cNvSpPr/>
          <p:nvPr/>
        </p:nvSpPr>
        <p:spPr>
          <a:xfrm>
            <a:off x="4712609" y="3094184"/>
            <a:ext cx="186403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Oval 25">
            <a:extLst>
              <a:ext uri="{FF2B5EF4-FFF2-40B4-BE49-F238E27FC236}">
                <a16:creationId xmlns:a16="http://schemas.microsoft.com/office/drawing/2014/main" id="{91C9CEC9-2317-5449-D22B-C8635F74E3BA}"/>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A3656D02-FA31-EB4C-8470-4EC31ED079E5}"/>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629A74FA-5ADA-AE6E-A760-8344E7FD46E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2E60CEB4-EB13-8F56-FED4-5FE94F38AC3F}"/>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56B8FF-E4ED-53C8-7B1C-7A3D22F3FC4F}"/>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FD23068-4933-58B5-F4FF-4720E601C3FD}"/>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F0F99A7F-D12B-ACF6-D18B-87C95E6B5A29}"/>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49A9465A-BBC3-8A73-1708-1FE0272836B2}"/>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56FC6CE6-717E-4CB8-2C5A-36A25FF6E695}"/>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C8446FDF-FFC4-1759-9359-3BFDC479FFFF}"/>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3" name="Oval 2">
            <a:extLst>
              <a:ext uri="{FF2B5EF4-FFF2-40B4-BE49-F238E27FC236}">
                <a16:creationId xmlns:a16="http://schemas.microsoft.com/office/drawing/2014/main" id="{5631AE71-522B-B458-0310-1FF33220786E}"/>
              </a:ext>
            </a:extLst>
          </p:cNvPr>
          <p:cNvSpPr/>
          <p:nvPr/>
        </p:nvSpPr>
        <p:spPr>
          <a:xfrm>
            <a:off x="4891376" y="3085126"/>
            <a:ext cx="2116167" cy="1811808"/>
          </a:xfrm>
          <a:custGeom>
            <a:avLst/>
            <a:gdLst>
              <a:gd name="csX0" fmla="*/ 0 w 2409244"/>
              <a:gd name="csY0" fmla="*/ 1204622 h 2409244"/>
              <a:gd name="csX1" fmla="*/ 1204622 w 2409244"/>
              <a:gd name="csY1" fmla="*/ 0 h 2409244"/>
              <a:gd name="csX2" fmla="*/ 2409244 w 2409244"/>
              <a:gd name="csY2" fmla="*/ 1204622 h 2409244"/>
              <a:gd name="csX3" fmla="*/ 1204622 w 2409244"/>
              <a:gd name="csY3" fmla="*/ 2409244 h 2409244"/>
              <a:gd name="csX4" fmla="*/ 0 w 2409244"/>
              <a:gd name="csY4" fmla="*/ 1204622 h 2409244"/>
              <a:gd name="csX0" fmla="*/ 322 w 2409566"/>
              <a:gd name="csY0" fmla="*/ 876375 h 2080997"/>
              <a:gd name="csX1" fmla="*/ 1298729 w 2409566"/>
              <a:gd name="csY1" fmla="*/ 0 h 2080997"/>
              <a:gd name="csX2" fmla="*/ 2409566 w 2409566"/>
              <a:gd name="csY2" fmla="*/ 876375 h 2080997"/>
              <a:gd name="csX3" fmla="*/ 1204944 w 2409566"/>
              <a:gd name="csY3" fmla="*/ 2080997 h 2080997"/>
              <a:gd name="csX4" fmla="*/ 322 w 2409566"/>
              <a:gd name="csY4" fmla="*/ 876375 h 2080997"/>
              <a:gd name="csX0" fmla="*/ 209 w 2116376"/>
              <a:gd name="csY0" fmla="*/ 876505 h 2081270"/>
              <a:gd name="csX1" fmla="*/ 1298616 w 2116376"/>
              <a:gd name="csY1" fmla="*/ 130 h 2081270"/>
              <a:gd name="csX2" fmla="*/ 2116376 w 2116376"/>
              <a:gd name="csY2" fmla="*/ 935120 h 2081270"/>
              <a:gd name="csX3" fmla="*/ 1204831 w 2116376"/>
              <a:gd name="csY3" fmla="*/ 2081127 h 2081270"/>
              <a:gd name="csX4" fmla="*/ 209 w 2116376"/>
              <a:gd name="csY4" fmla="*/ 876505 h 2081270"/>
              <a:gd name="csX0" fmla="*/ 266 w 2116433"/>
              <a:gd name="csY0" fmla="*/ 876496 h 1800088"/>
              <a:gd name="csX1" fmla="*/ 1298673 w 2116433"/>
              <a:gd name="csY1" fmla="*/ 121 h 1800088"/>
              <a:gd name="csX2" fmla="*/ 2116433 w 2116433"/>
              <a:gd name="csY2" fmla="*/ 935111 h 1800088"/>
              <a:gd name="csX3" fmla="*/ 1193165 w 2116433"/>
              <a:gd name="csY3" fmla="*/ 1799764 h 1800088"/>
              <a:gd name="csX4" fmla="*/ 266 w 2116433"/>
              <a:gd name="csY4" fmla="*/ 876496 h 1800088"/>
              <a:gd name="csX0" fmla="*/ 0 w 2116167"/>
              <a:gd name="csY0" fmla="*/ 888216 h 1811808"/>
              <a:gd name="csX1" fmla="*/ 1192899 w 2116167"/>
              <a:gd name="csY1" fmla="*/ 118 h 1811808"/>
              <a:gd name="csX2" fmla="*/ 2116167 w 2116167"/>
              <a:gd name="csY2" fmla="*/ 946831 h 1811808"/>
              <a:gd name="csX3" fmla="*/ 1192899 w 2116167"/>
              <a:gd name="csY3" fmla="*/ 1811484 h 1811808"/>
              <a:gd name="csX4" fmla="*/ 0 w 2116167"/>
              <a:gd name="csY4" fmla="*/ 888216 h 1811808"/>
            </a:gdLst>
            <a:ahLst/>
            <a:cxnLst>
              <a:cxn ang="0">
                <a:pos x="csX0" y="csY0"/>
              </a:cxn>
              <a:cxn ang="0">
                <a:pos x="csX1" y="csY1"/>
              </a:cxn>
              <a:cxn ang="0">
                <a:pos x="csX2" y="csY2"/>
              </a:cxn>
              <a:cxn ang="0">
                <a:pos x="csX3" y="csY3"/>
              </a:cxn>
              <a:cxn ang="0">
                <a:pos x="csX4" y="csY4"/>
              </a:cxn>
            </a:cxnLst>
            <a:rect l="l" t="t" r="r" b="b"/>
            <a:pathLst>
              <a:path w="2116167" h="1811808">
                <a:moveTo>
                  <a:pt x="0" y="888216"/>
                </a:moveTo>
                <a:cubicBezTo>
                  <a:pt x="0" y="586322"/>
                  <a:pt x="840205" y="-9651"/>
                  <a:pt x="1192899" y="118"/>
                </a:cubicBezTo>
                <a:cubicBezTo>
                  <a:pt x="1545593" y="9887"/>
                  <a:pt x="2116167" y="281537"/>
                  <a:pt x="2116167" y="946831"/>
                </a:cubicBezTo>
                <a:cubicBezTo>
                  <a:pt x="2116167" y="1612125"/>
                  <a:pt x="1545593" y="1821253"/>
                  <a:pt x="1192899" y="1811484"/>
                </a:cubicBezTo>
                <a:cubicBezTo>
                  <a:pt x="840205" y="1801715"/>
                  <a:pt x="0" y="1190110"/>
                  <a:pt x="0" y="888216"/>
                </a:cubicBezTo>
                <a:close/>
              </a:path>
            </a:pathLst>
          </a:cu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51743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0550-213A-1605-FD27-55F9BDF7D2AD}"/>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9DAF7F14-7F52-9006-C5E9-14272A17418D}"/>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8746C4BF-CCBC-CD47-2FF0-F7E5EC2D0208}"/>
              </a:ext>
            </a:extLst>
          </p:cNvPr>
          <p:cNvSpPr/>
          <p:nvPr/>
        </p:nvSpPr>
        <p:spPr>
          <a:xfrm>
            <a:off x="2301244" y="2316480"/>
            <a:ext cx="8442956"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188505D6-053C-E09B-7F03-1BAB8A2F20B8}"/>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B005F3DE-144A-BB89-1393-4D14687F7974}"/>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B553E7A-92C9-CADD-490C-34F2804F3B59}"/>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E2CC23-A8C2-8DB9-6E90-61B15CCC5E54}"/>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F66D61B4-76B7-321F-7561-4FCA42542252}"/>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5A46B599-8E31-F07A-1EA8-24DD0455B687}"/>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C8D2E4-D5F2-8D12-41FA-D37A5D40CDA2}"/>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0" name="Straight Connector 29">
            <a:extLst>
              <a:ext uri="{FF2B5EF4-FFF2-40B4-BE49-F238E27FC236}">
                <a16:creationId xmlns:a16="http://schemas.microsoft.com/office/drawing/2014/main" id="{249F9ED0-637B-C35B-3012-8C7DEC61F3A7}"/>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BC7DFE-9A4D-68FD-F333-FC30EC279B2C}"/>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1926761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11E6-225F-02CF-DF85-A996E0908757}"/>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6E62A640-034A-0C0C-305C-952C50717775}"/>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4C154E43-58D7-4F2D-1BA6-3633A31CC43A}"/>
              </a:ext>
            </a:extLst>
          </p:cNvPr>
          <p:cNvSpPr/>
          <p:nvPr/>
        </p:nvSpPr>
        <p:spPr>
          <a:xfrm>
            <a:off x="4434840" y="2316480"/>
            <a:ext cx="6309360"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77BF92E7-B504-C574-A6CF-F9843551C726}"/>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0F2C4F32-B104-229C-4C9D-AD32E1034067}"/>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9D9D78-BF25-D5E4-05ED-72C90FA3F67B}"/>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CE16729-D11D-4A32-2A7F-E06E8EB60327}"/>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CBD3853B-DBA6-A9B1-725D-F6D2DADE3756}"/>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CD3E2E91-33B0-C546-49B1-A8ADD27F9016}"/>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A65D391-3F46-9DCD-0CD2-AABC5C8AE85C}"/>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0" name="Straight Connector 29">
            <a:extLst>
              <a:ext uri="{FF2B5EF4-FFF2-40B4-BE49-F238E27FC236}">
                <a16:creationId xmlns:a16="http://schemas.microsoft.com/office/drawing/2014/main" id="{FB1187E0-0EB3-AAAF-C9BF-B82BDD44575B}"/>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B0D22D1-56BA-C733-C53C-EE58C3941155}"/>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180443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4ACDC-9F8D-DB65-2D26-60D50FB18251}"/>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F6517DCA-871E-8C3C-D2D2-20B9441B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1DDC0F5-2E2F-2321-F875-EC64C44B5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92" r="12439"/>
          <a:stretch>
            <a:fillRect/>
          </a:stretch>
        </p:blipFill>
        <p:spPr bwMode="auto">
          <a:xfrm>
            <a:off x="0" y="4654"/>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6369B96D-93DD-5E3F-7972-C7B62C860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759551-4F74-47D4-D1F9-B2EB59B9D63C}"/>
              </a:ext>
            </a:extLst>
          </p:cNvPr>
          <p:cNvPicPr>
            <a:picLocks noChangeAspect="1"/>
          </p:cNvPicPr>
          <p:nvPr/>
        </p:nvPicPr>
        <p:blipFill>
          <a:blip r:embed="rId4"/>
          <a:stretch>
            <a:fillRect/>
          </a:stretch>
        </p:blipFill>
        <p:spPr>
          <a:xfrm>
            <a:off x="11163472" y="1275603"/>
            <a:ext cx="684668" cy="768350"/>
          </a:xfrm>
          <a:prstGeom prst="rect">
            <a:avLst/>
          </a:prstGeom>
        </p:spPr>
      </p:pic>
      <p:pic>
        <p:nvPicPr>
          <p:cNvPr id="8" name="Picture 7">
            <a:extLst>
              <a:ext uri="{FF2B5EF4-FFF2-40B4-BE49-F238E27FC236}">
                <a16:creationId xmlns:a16="http://schemas.microsoft.com/office/drawing/2014/main" id="{9E895C00-06ED-BFAC-33BB-CE1016DC1F01}"/>
              </a:ext>
            </a:extLst>
          </p:cNvPr>
          <p:cNvPicPr>
            <a:picLocks noChangeAspect="1"/>
          </p:cNvPicPr>
          <p:nvPr/>
        </p:nvPicPr>
        <p:blipFill>
          <a:blip r:embed="rId5"/>
          <a:stretch>
            <a:fillRect/>
          </a:stretch>
        </p:blipFill>
        <p:spPr>
          <a:xfrm>
            <a:off x="11154724" y="5932725"/>
            <a:ext cx="581165" cy="639282"/>
          </a:xfrm>
          <a:prstGeom prst="rect">
            <a:avLst/>
          </a:prstGeom>
        </p:spPr>
      </p:pic>
      <p:pic>
        <p:nvPicPr>
          <p:cNvPr id="10" name="Picture 9">
            <a:extLst>
              <a:ext uri="{FF2B5EF4-FFF2-40B4-BE49-F238E27FC236}">
                <a16:creationId xmlns:a16="http://schemas.microsoft.com/office/drawing/2014/main" id="{B8B02E8F-96F9-8930-E628-DB80063648E3}"/>
              </a:ext>
            </a:extLst>
          </p:cNvPr>
          <p:cNvPicPr>
            <a:picLocks noChangeAspect="1"/>
          </p:cNvPicPr>
          <p:nvPr/>
        </p:nvPicPr>
        <p:blipFill>
          <a:blip r:embed="rId6"/>
          <a:stretch>
            <a:fillRect/>
          </a:stretch>
        </p:blipFill>
        <p:spPr>
          <a:xfrm>
            <a:off x="10586963" y="2354730"/>
            <a:ext cx="684667" cy="768349"/>
          </a:xfrm>
          <a:prstGeom prst="rect">
            <a:avLst/>
          </a:prstGeom>
        </p:spPr>
      </p:pic>
      <p:pic>
        <p:nvPicPr>
          <p:cNvPr id="12" name="Picture 11">
            <a:extLst>
              <a:ext uri="{FF2B5EF4-FFF2-40B4-BE49-F238E27FC236}">
                <a16:creationId xmlns:a16="http://schemas.microsoft.com/office/drawing/2014/main" id="{851FDA2A-907F-845D-1446-160420F73B0C}"/>
              </a:ext>
            </a:extLst>
          </p:cNvPr>
          <p:cNvPicPr>
            <a:picLocks noChangeAspect="1"/>
          </p:cNvPicPr>
          <p:nvPr/>
        </p:nvPicPr>
        <p:blipFill>
          <a:blip r:embed="rId7"/>
          <a:stretch>
            <a:fillRect/>
          </a:stretch>
        </p:blipFill>
        <p:spPr>
          <a:xfrm>
            <a:off x="10083023" y="1202004"/>
            <a:ext cx="684668" cy="684668"/>
          </a:xfrm>
          <a:prstGeom prst="rect">
            <a:avLst/>
          </a:prstGeom>
        </p:spPr>
      </p:pic>
      <p:pic>
        <p:nvPicPr>
          <p:cNvPr id="14" name="Picture 13">
            <a:extLst>
              <a:ext uri="{FF2B5EF4-FFF2-40B4-BE49-F238E27FC236}">
                <a16:creationId xmlns:a16="http://schemas.microsoft.com/office/drawing/2014/main" id="{66C83E11-07F1-8F81-F974-20D9F4252E33}"/>
              </a:ext>
            </a:extLst>
          </p:cNvPr>
          <p:cNvPicPr>
            <a:picLocks noChangeAspect="1"/>
          </p:cNvPicPr>
          <p:nvPr/>
        </p:nvPicPr>
        <p:blipFill>
          <a:blip r:embed="rId8"/>
          <a:stretch>
            <a:fillRect/>
          </a:stretch>
        </p:blipFill>
        <p:spPr>
          <a:xfrm>
            <a:off x="9262806" y="3648404"/>
            <a:ext cx="892825" cy="853144"/>
          </a:xfrm>
          <a:prstGeom prst="rect">
            <a:avLst/>
          </a:prstGeom>
        </p:spPr>
      </p:pic>
      <p:pic>
        <p:nvPicPr>
          <p:cNvPr id="16" name="Picture 15">
            <a:extLst>
              <a:ext uri="{FF2B5EF4-FFF2-40B4-BE49-F238E27FC236}">
                <a16:creationId xmlns:a16="http://schemas.microsoft.com/office/drawing/2014/main" id="{27484862-80AD-4030-BA23-AA4C703AAB6D}"/>
              </a:ext>
            </a:extLst>
          </p:cNvPr>
          <p:cNvPicPr>
            <a:picLocks noChangeAspect="1"/>
          </p:cNvPicPr>
          <p:nvPr/>
        </p:nvPicPr>
        <p:blipFill>
          <a:blip r:embed="rId9"/>
          <a:stretch>
            <a:fillRect/>
          </a:stretch>
        </p:blipFill>
        <p:spPr>
          <a:xfrm>
            <a:off x="9917627" y="5254598"/>
            <a:ext cx="678985" cy="678985"/>
          </a:xfrm>
          <a:prstGeom prst="rect">
            <a:avLst/>
          </a:prstGeom>
        </p:spPr>
      </p:pic>
      <p:pic>
        <p:nvPicPr>
          <p:cNvPr id="18" name="Picture 17">
            <a:extLst>
              <a:ext uri="{FF2B5EF4-FFF2-40B4-BE49-F238E27FC236}">
                <a16:creationId xmlns:a16="http://schemas.microsoft.com/office/drawing/2014/main" id="{EC4C9768-333B-50E8-299E-00877FDDE728}"/>
              </a:ext>
            </a:extLst>
          </p:cNvPr>
          <p:cNvPicPr>
            <a:picLocks noChangeAspect="1"/>
          </p:cNvPicPr>
          <p:nvPr/>
        </p:nvPicPr>
        <p:blipFill>
          <a:blip r:embed="rId10"/>
          <a:stretch>
            <a:fillRect/>
          </a:stretch>
        </p:blipFill>
        <p:spPr>
          <a:xfrm>
            <a:off x="11025647" y="5327941"/>
            <a:ext cx="1017354" cy="531285"/>
          </a:xfrm>
          <a:prstGeom prst="rect">
            <a:avLst/>
          </a:prstGeom>
        </p:spPr>
      </p:pic>
      <p:pic>
        <p:nvPicPr>
          <p:cNvPr id="20" name="Picture 19">
            <a:extLst>
              <a:ext uri="{FF2B5EF4-FFF2-40B4-BE49-F238E27FC236}">
                <a16:creationId xmlns:a16="http://schemas.microsoft.com/office/drawing/2014/main" id="{1D863CEE-D30D-6E04-3856-E2D89F6AB408}"/>
              </a:ext>
            </a:extLst>
          </p:cNvPr>
          <p:cNvPicPr>
            <a:picLocks noChangeAspect="1"/>
          </p:cNvPicPr>
          <p:nvPr/>
        </p:nvPicPr>
        <p:blipFill>
          <a:blip r:embed="rId11"/>
          <a:stretch>
            <a:fillRect/>
          </a:stretch>
        </p:blipFill>
        <p:spPr>
          <a:xfrm>
            <a:off x="8930875" y="2814288"/>
            <a:ext cx="641993" cy="641993"/>
          </a:xfrm>
          <a:prstGeom prst="rect">
            <a:avLst/>
          </a:prstGeom>
        </p:spPr>
      </p:pic>
      <p:pic>
        <p:nvPicPr>
          <p:cNvPr id="22" name="Picture 21">
            <a:extLst>
              <a:ext uri="{FF2B5EF4-FFF2-40B4-BE49-F238E27FC236}">
                <a16:creationId xmlns:a16="http://schemas.microsoft.com/office/drawing/2014/main" id="{836468D6-C3EC-A6A0-90C6-868FC1A90301}"/>
              </a:ext>
            </a:extLst>
          </p:cNvPr>
          <p:cNvPicPr>
            <a:picLocks noChangeAspect="1"/>
          </p:cNvPicPr>
          <p:nvPr/>
        </p:nvPicPr>
        <p:blipFill>
          <a:blip r:embed="rId12"/>
          <a:stretch>
            <a:fillRect/>
          </a:stretch>
        </p:blipFill>
        <p:spPr>
          <a:xfrm>
            <a:off x="11156191" y="4502287"/>
            <a:ext cx="854125" cy="825654"/>
          </a:xfrm>
          <a:prstGeom prst="rect">
            <a:avLst/>
          </a:prstGeom>
        </p:spPr>
      </p:pic>
      <p:pic>
        <p:nvPicPr>
          <p:cNvPr id="24" name="Picture 23">
            <a:extLst>
              <a:ext uri="{FF2B5EF4-FFF2-40B4-BE49-F238E27FC236}">
                <a16:creationId xmlns:a16="http://schemas.microsoft.com/office/drawing/2014/main" id="{15FCB819-9B1B-6C32-1D62-4E1BFAFE84B3}"/>
              </a:ext>
            </a:extLst>
          </p:cNvPr>
          <p:cNvPicPr>
            <a:picLocks noChangeAspect="1"/>
          </p:cNvPicPr>
          <p:nvPr/>
        </p:nvPicPr>
        <p:blipFill>
          <a:blip r:embed="rId13"/>
          <a:stretch>
            <a:fillRect/>
          </a:stretch>
        </p:blipFill>
        <p:spPr>
          <a:xfrm>
            <a:off x="9483135" y="4572781"/>
            <a:ext cx="684667" cy="684667"/>
          </a:xfrm>
          <a:prstGeom prst="rect">
            <a:avLst/>
          </a:prstGeom>
        </p:spPr>
      </p:pic>
      <p:pic>
        <p:nvPicPr>
          <p:cNvPr id="26" name="Picture 25">
            <a:extLst>
              <a:ext uri="{FF2B5EF4-FFF2-40B4-BE49-F238E27FC236}">
                <a16:creationId xmlns:a16="http://schemas.microsoft.com/office/drawing/2014/main" id="{DB9CEF37-E6E2-97A6-5F02-7FE9FB2ED345}"/>
              </a:ext>
            </a:extLst>
          </p:cNvPr>
          <p:cNvPicPr>
            <a:picLocks noChangeAspect="1"/>
          </p:cNvPicPr>
          <p:nvPr/>
        </p:nvPicPr>
        <p:blipFill>
          <a:blip r:embed="rId14"/>
          <a:stretch>
            <a:fillRect/>
          </a:stretch>
        </p:blipFill>
        <p:spPr>
          <a:xfrm>
            <a:off x="10345613" y="4126846"/>
            <a:ext cx="684667" cy="684667"/>
          </a:xfrm>
          <a:prstGeom prst="rect">
            <a:avLst/>
          </a:prstGeom>
        </p:spPr>
      </p:pic>
      <p:pic>
        <p:nvPicPr>
          <p:cNvPr id="28" name="Picture 27">
            <a:extLst>
              <a:ext uri="{FF2B5EF4-FFF2-40B4-BE49-F238E27FC236}">
                <a16:creationId xmlns:a16="http://schemas.microsoft.com/office/drawing/2014/main" id="{5F9CE865-7E95-66A9-E1DD-6717FCA72673}"/>
              </a:ext>
            </a:extLst>
          </p:cNvPr>
          <p:cNvPicPr>
            <a:picLocks noChangeAspect="1"/>
          </p:cNvPicPr>
          <p:nvPr/>
        </p:nvPicPr>
        <p:blipFill>
          <a:blip r:embed="rId15"/>
          <a:stretch>
            <a:fillRect/>
          </a:stretch>
        </p:blipFill>
        <p:spPr>
          <a:xfrm>
            <a:off x="9376730" y="355007"/>
            <a:ext cx="942933" cy="502898"/>
          </a:xfrm>
          <a:prstGeom prst="rect">
            <a:avLst/>
          </a:prstGeom>
        </p:spPr>
      </p:pic>
      <p:pic>
        <p:nvPicPr>
          <p:cNvPr id="30" name="Picture 29">
            <a:extLst>
              <a:ext uri="{FF2B5EF4-FFF2-40B4-BE49-F238E27FC236}">
                <a16:creationId xmlns:a16="http://schemas.microsoft.com/office/drawing/2014/main" id="{C238E032-2012-D653-302A-379139775E7D}"/>
              </a:ext>
            </a:extLst>
          </p:cNvPr>
          <p:cNvPicPr>
            <a:picLocks noChangeAspect="1"/>
          </p:cNvPicPr>
          <p:nvPr/>
        </p:nvPicPr>
        <p:blipFill>
          <a:blip r:embed="rId16"/>
          <a:stretch>
            <a:fillRect/>
          </a:stretch>
        </p:blipFill>
        <p:spPr>
          <a:xfrm>
            <a:off x="9915853" y="2995619"/>
            <a:ext cx="684667" cy="684667"/>
          </a:xfrm>
          <a:prstGeom prst="rect">
            <a:avLst/>
          </a:prstGeom>
        </p:spPr>
      </p:pic>
      <p:pic>
        <p:nvPicPr>
          <p:cNvPr id="32" name="Picture 31">
            <a:extLst>
              <a:ext uri="{FF2B5EF4-FFF2-40B4-BE49-F238E27FC236}">
                <a16:creationId xmlns:a16="http://schemas.microsoft.com/office/drawing/2014/main" id="{E7B2EE69-7818-4A43-73D7-58A85B5F5247}"/>
              </a:ext>
            </a:extLst>
          </p:cNvPr>
          <p:cNvPicPr>
            <a:picLocks noChangeAspect="1"/>
          </p:cNvPicPr>
          <p:nvPr/>
        </p:nvPicPr>
        <p:blipFill>
          <a:blip r:embed="rId17"/>
          <a:stretch>
            <a:fillRect/>
          </a:stretch>
        </p:blipFill>
        <p:spPr>
          <a:xfrm>
            <a:off x="10765517" y="565166"/>
            <a:ext cx="684667" cy="684667"/>
          </a:xfrm>
          <a:prstGeom prst="rect">
            <a:avLst/>
          </a:prstGeom>
        </p:spPr>
      </p:pic>
      <p:pic>
        <p:nvPicPr>
          <p:cNvPr id="34" name="Picture 33">
            <a:extLst>
              <a:ext uri="{FF2B5EF4-FFF2-40B4-BE49-F238E27FC236}">
                <a16:creationId xmlns:a16="http://schemas.microsoft.com/office/drawing/2014/main" id="{B8007B13-719A-8098-DD58-11B8248EDB75}"/>
              </a:ext>
            </a:extLst>
          </p:cNvPr>
          <p:cNvPicPr>
            <a:picLocks noChangeAspect="1"/>
          </p:cNvPicPr>
          <p:nvPr/>
        </p:nvPicPr>
        <p:blipFill>
          <a:blip r:embed="rId18"/>
          <a:stretch>
            <a:fillRect/>
          </a:stretch>
        </p:blipFill>
        <p:spPr>
          <a:xfrm>
            <a:off x="11102974" y="3146611"/>
            <a:ext cx="684667" cy="684667"/>
          </a:xfrm>
          <a:prstGeom prst="rect">
            <a:avLst/>
          </a:prstGeom>
        </p:spPr>
      </p:pic>
      <p:pic>
        <p:nvPicPr>
          <p:cNvPr id="36" name="Picture 35">
            <a:extLst>
              <a:ext uri="{FF2B5EF4-FFF2-40B4-BE49-F238E27FC236}">
                <a16:creationId xmlns:a16="http://schemas.microsoft.com/office/drawing/2014/main" id="{0C54ECC2-E0CB-67D1-7592-749E2BB4F584}"/>
              </a:ext>
            </a:extLst>
          </p:cNvPr>
          <p:cNvPicPr>
            <a:picLocks noChangeAspect="1"/>
          </p:cNvPicPr>
          <p:nvPr/>
        </p:nvPicPr>
        <p:blipFill>
          <a:blip r:embed="rId19"/>
          <a:stretch>
            <a:fillRect/>
          </a:stretch>
        </p:blipFill>
        <p:spPr>
          <a:xfrm>
            <a:off x="9458096" y="1785058"/>
            <a:ext cx="993272" cy="993272"/>
          </a:xfrm>
          <a:prstGeom prst="rect">
            <a:avLst/>
          </a:prstGeom>
        </p:spPr>
      </p:pic>
      <p:pic>
        <p:nvPicPr>
          <p:cNvPr id="38" name="Picture 37">
            <a:extLst>
              <a:ext uri="{FF2B5EF4-FFF2-40B4-BE49-F238E27FC236}">
                <a16:creationId xmlns:a16="http://schemas.microsoft.com/office/drawing/2014/main" id="{B41DACB0-B01F-02CD-CC3B-714DF54D54F2}"/>
              </a:ext>
            </a:extLst>
          </p:cNvPr>
          <p:cNvPicPr>
            <a:picLocks noChangeAspect="1"/>
          </p:cNvPicPr>
          <p:nvPr/>
        </p:nvPicPr>
        <p:blipFill>
          <a:blip r:embed="rId20"/>
          <a:stretch>
            <a:fillRect/>
          </a:stretch>
        </p:blipFill>
        <p:spPr>
          <a:xfrm>
            <a:off x="9103326" y="1016187"/>
            <a:ext cx="655594" cy="743007"/>
          </a:xfrm>
          <a:prstGeom prst="rect">
            <a:avLst/>
          </a:prstGeom>
        </p:spPr>
      </p:pic>
      <p:pic>
        <p:nvPicPr>
          <p:cNvPr id="40" name="Picture 39">
            <a:extLst>
              <a:ext uri="{FF2B5EF4-FFF2-40B4-BE49-F238E27FC236}">
                <a16:creationId xmlns:a16="http://schemas.microsoft.com/office/drawing/2014/main" id="{FFB5B4E5-0C08-AA8C-0CE7-B4484CB2516D}"/>
              </a:ext>
            </a:extLst>
          </p:cNvPr>
          <p:cNvPicPr>
            <a:picLocks noChangeAspect="1"/>
          </p:cNvPicPr>
          <p:nvPr/>
        </p:nvPicPr>
        <p:blipFill>
          <a:blip r:embed="rId21"/>
          <a:stretch>
            <a:fillRect/>
          </a:stretch>
        </p:blipFill>
        <p:spPr>
          <a:xfrm>
            <a:off x="10264687" y="6182224"/>
            <a:ext cx="569166" cy="569166"/>
          </a:xfrm>
          <a:prstGeom prst="rect">
            <a:avLst/>
          </a:prstGeom>
        </p:spPr>
      </p:pic>
      <p:pic>
        <p:nvPicPr>
          <p:cNvPr id="42" name="Picture 41">
            <a:extLst>
              <a:ext uri="{FF2B5EF4-FFF2-40B4-BE49-F238E27FC236}">
                <a16:creationId xmlns:a16="http://schemas.microsoft.com/office/drawing/2014/main" id="{254A8A02-6A67-4677-1243-A691A4B3A974}"/>
              </a:ext>
            </a:extLst>
          </p:cNvPr>
          <p:cNvPicPr>
            <a:picLocks noChangeAspect="1"/>
          </p:cNvPicPr>
          <p:nvPr/>
        </p:nvPicPr>
        <p:blipFill>
          <a:blip r:embed="rId22"/>
          <a:stretch>
            <a:fillRect/>
          </a:stretch>
        </p:blipFill>
        <p:spPr>
          <a:xfrm>
            <a:off x="8811732" y="6290538"/>
            <a:ext cx="1143000" cy="635000"/>
          </a:xfrm>
          <a:prstGeom prst="rect">
            <a:avLst/>
          </a:prstGeom>
        </p:spPr>
      </p:pic>
      <p:pic>
        <p:nvPicPr>
          <p:cNvPr id="44" name="Picture 43">
            <a:extLst>
              <a:ext uri="{FF2B5EF4-FFF2-40B4-BE49-F238E27FC236}">
                <a16:creationId xmlns:a16="http://schemas.microsoft.com/office/drawing/2014/main" id="{0D65AB0A-048B-B08C-ACAD-E7011BCA3D33}"/>
              </a:ext>
            </a:extLst>
          </p:cNvPr>
          <p:cNvPicPr>
            <a:picLocks noChangeAspect="1"/>
          </p:cNvPicPr>
          <p:nvPr/>
        </p:nvPicPr>
        <p:blipFill>
          <a:blip r:embed="rId23"/>
          <a:stretch>
            <a:fillRect/>
          </a:stretch>
        </p:blipFill>
        <p:spPr>
          <a:xfrm>
            <a:off x="9309986" y="5818325"/>
            <a:ext cx="684667" cy="684667"/>
          </a:xfrm>
          <a:prstGeom prst="rect">
            <a:avLst/>
          </a:prstGeom>
        </p:spPr>
      </p:pic>
      <p:pic>
        <p:nvPicPr>
          <p:cNvPr id="46" name="Picture 45">
            <a:extLst>
              <a:ext uri="{FF2B5EF4-FFF2-40B4-BE49-F238E27FC236}">
                <a16:creationId xmlns:a16="http://schemas.microsoft.com/office/drawing/2014/main" id="{7647182D-368C-E65D-BB50-1DC45C6DCC13}"/>
              </a:ext>
            </a:extLst>
          </p:cNvPr>
          <p:cNvPicPr>
            <a:picLocks noChangeAspect="1"/>
          </p:cNvPicPr>
          <p:nvPr/>
        </p:nvPicPr>
        <p:blipFill>
          <a:blip r:embed="rId24"/>
          <a:stretch>
            <a:fillRect/>
          </a:stretch>
        </p:blipFill>
        <p:spPr>
          <a:xfrm>
            <a:off x="10926133" y="79851"/>
            <a:ext cx="1143000" cy="596900"/>
          </a:xfrm>
          <a:prstGeom prst="rect">
            <a:avLst/>
          </a:prstGeom>
        </p:spPr>
      </p:pic>
      <p:pic>
        <p:nvPicPr>
          <p:cNvPr id="48" name="Picture 47">
            <a:extLst>
              <a:ext uri="{FF2B5EF4-FFF2-40B4-BE49-F238E27FC236}">
                <a16:creationId xmlns:a16="http://schemas.microsoft.com/office/drawing/2014/main" id="{C60185F1-08A9-B454-FF19-D83B7C8052DD}"/>
              </a:ext>
            </a:extLst>
          </p:cNvPr>
          <p:cNvPicPr>
            <a:picLocks noChangeAspect="1"/>
          </p:cNvPicPr>
          <p:nvPr/>
        </p:nvPicPr>
        <p:blipFill>
          <a:blip r:embed="rId25"/>
          <a:stretch>
            <a:fillRect/>
          </a:stretch>
        </p:blipFill>
        <p:spPr>
          <a:xfrm>
            <a:off x="8633641" y="-429473"/>
            <a:ext cx="892825" cy="892825"/>
          </a:xfrm>
          <a:prstGeom prst="rect">
            <a:avLst/>
          </a:prstGeom>
        </p:spPr>
      </p:pic>
      <p:pic>
        <p:nvPicPr>
          <p:cNvPr id="50" name="Picture 49">
            <a:extLst>
              <a:ext uri="{FF2B5EF4-FFF2-40B4-BE49-F238E27FC236}">
                <a16:creationId xmlns:a16="http://schemas.microsoft.com/office/drawing/2014/main" id="{AF5BAE33-1A1E-6B81-DF0F-686C347D63B3}"/>
              </a:ext>
            </a:extLst>
          </p:cNvPr>
          <p:cNvPicPr>
            <a:picLocks noChangeAspect="1"/>
          </p:cNvPicPr>
          <p:nvPr/>
        </p:nvPicPr>
        <p:blipFill>
          <a:blip r:embed="rId26"/>
          <a:stretch>
            <a:fillRect/>
          </a:stretch>
        </p:blipFill>
        <p:spPr>
          <a:xfrm>
            <a:off x="11542288" y="2084540"/>
            <a:ext cx="736882" cy="540380"/>
          </a:xfrm>
          <a:prstGeom prst="rect">
            <a:avLst/>
          </a:prstGeom>
        </p:spPr>
      </p:pic>
      <p:pic>
        <p:nvPicPr>
          <p:cNvPr id="52" name="Picture 51">
            <a:extLst>
              <a:ext uri="{FF2B5EF4-FFF2-40B4-BE49-F238E27FC236}">
                <a16:creationId xmlns:a16="http://schemas.microsoft.com/office/drawing/2014/main" id="{85923A35-39A0-60FE-3739-23FDC2FFB821}"/>
              </a:ext>
            </a:extLst>
          </p:cNvPr>
          <p:cNvPicPr>
            <a:picLocks noChangeAspect="1"/>
          </p:cNvPicPr>
          <p:nvPr/>
        </p:nvPicPr>
        <p:blipFill>
          <a:blip r:embed="rId27"/>
          <a:stretch>
            <a:fillRect/>
          </a:stretch>
        </p:blipFill>
        <p:spPr>
          <a:xfrm>
            <a:off x="9654799" y="-340428"/>
            <a:ext cx="1143000" cy="762000"/>
          </a:xfrm>
          <a:prstGeom prst="rect">
            <a:avLst/>
          </a:prstGeom>
        </p:spPr>
      </p:pic>
      <p:pic>
        <p:nvPicPr>
          <p:cNvPr id="54" name="Picture 53">
            <a:extLst>
              <a:ext uri="{FF2B5EF4-FFF2-40B4-BE49-F238E27FC236}">
                <a16:creationId xmlns:a16="http://schemas.microsoft.com/office/drawing/2014/main" id="{BC1920DB-5E95-7F98-C9F6-25B765B0FE19}"/>
              </a:ext>
            </a:extLst>
          </p:cNvPr>
          <p:cNvPicPr>
            <a:picLocks noChangeAspect="1"/>
          </p:cNvPicPr>
          <p:nvPr/>
        </p:nvPicPr>
        <p:blipFill>
          <a:blip r:embed="rId28"/>
          <a:stretch>
            <a:fillRect/>
          </a:stretch>
        </p:blipFill>
        <p:spPr>
          <a:xfrm>
            <a:off x="8559851" y="5191476"/>
            <a:ext cx="1143000" cy="647700"/>
          </a:xfrm>
          <a:prstGeom prst="rect">
            <a:avLst/>
          </a:prstGeom>
        </p:spPr>
      </p:pic>
      <p:pic>
        <p:nvPicPr>
          <p:cNvPr id="56" name="Picture 55">
            <a:extLst>
              <a:ext uri="{FF2B5EF4-FFF2-40B4-BE49-F238E27FC236}">
                <a16:creationId xmlns:a16="http://schemas.microsoft.com/office/drawing/2014/main" id="{7A8D9735-FD8A-E4C1-6048-09D094E5B285}"/>
              </a:ext>
            </a:extLst>
          </p:cNvPr>
          <p:cNvPicPr>
            <a:picLocks noChangeAspect="1"/>
          </p:cNvPicPr>
          <p:nvPr/>
        </p:nvPicPr>
        <p:blipFill>
          <a:blip r:embed="rId29"/>
          <a:stretch>
            <a:fillRect/>
          </a:stretch>
        </p:blipFill>
        <p:spPr>
          <a:xfrm>
            <a:off x="11814787" y="621879"/>
            <a:ext cx="641994" cy="720460"/>
          </a:xfrm>
          <a:prstGeom prst="rect">
            <a:avLst/>
          </a:prstGeom>
        </p:spPr>
      </p:pic>
      <p:pic>
        <p:nvPicPr>
          <p:cNvPr id="58" name="Picture 57">
            <a:extLst>
              <a:ext uri="{FF2B5EF4-FFF2-40B4-BE49-F238E27FC236}">
                <a16:creationId xmlns:a16="http://schemas.microsoft.com/office/drawing/2014/main" id="{8A4F66EE-47AC-252B-DCB7-CCDFF97CDB6C}"/>
              </a:ext>
            </a:extLst>
          </p:cNvPr>
          <p:cNvPicPr>
            <a:picLocks noChangeAspect="1"/>
          </p:cNvPicPr>
          <p:nvPr/>
        </p:nvPicPr>
        <p:blipFill>
          <a:blip r:embed="rId30"/>
          <a:stretch>
            <a:fillRect/>
          </a:stretch>
        </p:blipFill>
        <p:spPr>
          <a:xfrm>
            <a:off x="11565774" y="3781465"/>
            <a:ext cx="853889" cy="853889"/>
          </a:xfrm>
          <a:prstGeom prst="rect">
            <a:avLst/>
          </a:prstGeom>
        </p:spPr>
      </p:pic>
      <p:pic>
        <p:nvPicPr>
          <p:cNvPr id="60" name="Picture 59">
            <a:extLst>
              <a:ext uri="{FF2B5EF4-FFF2-40B4-BE49-F238E27FC236}">
                <a16:creationId xmlns:a16="http://schemas.microsoft.com/office/drawing/2014/main" id="{F4A3CE9D-6440-FBA9-F191-4A5A4A5D69BE}"/>
              </a:ext>
            </a:extLst>
          </p:cNvPr>
          <p:cNvPicPr>
            <a:picLocks noChangeAspect="1"/>
          </p:cNvPicPr>
          <p:nvPr/>
        </p:nvPicPr>
        <p:blipFill>
          <a:blip r:embed="rId31"/>
          <a:stretch>
            <a:fillRect/>
          </a:stretch>
        </p:blipFill>
        <p:spPr>
          <a:xfrm>
            <a:off x="11714215" y="6348353"/>
            <a:ext cx="749111" cy="749111"/>
          </a:xfrm>
          <a:prstGeom prst="rect">
            <a:avLst/>
          </a:prstGeom>
        </p:spPr>
      </p:pic>
      <p:pic>
        <p:nvPicPr>
          <p:cNvPr id="62" name="Picture 61">
            <a:extLst>
              <a:ext uri="{FF2B5EF4-FFF2-40B4-BE49-F238E27FC236}">
                <a16:creationId xmlns:a16="http://schemas.microsoft.com/office/drawing/2014/main" id="{2AB582D8-5196-7765-B635-DC7F5CC0C1EC}"/>
              </a:ext>
            </a:extLst>
          </p:cNvPr>
          <p:cNvPicPr>
            <a:picLocks noChangeAspect="1"/>
          </p:cNvPicPr>
          <p:nvPr/>
        </p:nvPicPr>
        <p:blipFill>
          <a:blip r:embed="rId32"/>
          <a:stretch>
            <a:fillRect/>
          </a:stretch>
        </p:blipFill>
        <p:spPr>
          <a:xfrm>
            <a:off x="11895960" y="2738904"/>
            <a:ext cx="1143000" cy="381000"/>
          </a:xfrm>
          <a:prstGeom prst="rect">
            <a:avLst/>
          </a:prstGeom>
        </p:spPr>
      </p:pic>
      <p:pic>
        <p:nvPicPr>
          <p:cNvPr id="1024" name="Picture 1023">
            <a:extLst>
              <a:ext uri="{FF2B5EF4-FFF2-40B4-BE49-F238E27FC236}">
                <a16:creationId xmlns:a16="http://schemas.microsoft.com/office/drawing/2014/main" id="{07D5454B-34D5-D12D-C252-0135B5AF6E49}"/>
              </a:ext>
            </a:extLst>
          </p:cNvPr>
          <p:cNvPicPr>
            <a:picLocks noChangeAspect="1"/>
          </p:cNvPicPr>
          <p:nvPr/>
        </p:nvPicPr>
        <p:blipFill>
          <a:blip r:embed="rId33"/>
          <a:stretch>
            <a:fillRect/>
          </a:stretch>
        </p:blipFill>
        <p:spPr>
          <a:xfrm>
            <a:off x="11651617" y="3291903"/>
            <a:ext cx="874309" cy="485727"/>
          </a:xfrm>
          <a:prstGeom prst="rect">
            <a:avLst/>
          </a:prstGeom>
        </p:spPr>
      </p:pic>
      <p:pic>
        <p:nvPicPr>
          <p:cNvPr id="1026" name="Graphic 1025">
            <a:extLst>
              <a:ext uri="{FF2B5EF4-FFF2-40B4-BE49-F238E27FC236}">
                <a16:creationId xmlns:a16="http://schemas.microsoft.com/office/drawing/2014/main" id="{146E4644-4717-BA63-29B9-E6BC0EACCD1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92399" y="-262558"/>
            <a:ext cx="342146" cy="417251"/>
          </a:xfrm>
          <a:prstGeom prst="rect">
            <a:avLst/>
          </a:prstGeom>
        </p:spPr>
      </p:pic>
    </p:spTree>
    <p:extLst>
      <p:ext uri="{BB962C8B-B14F-4D97-AF65-F5344CB8AC3E}">
        <p14:creationId xmlns:p14="http://schemas.microsoft.com/office/powerpoint/2010/main" val="362585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DC4C8-2741-CFBE-A28F-B1003BD2BFEC}"/>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7A6EEF85-E3D6-9AD9-0BD5-50BAE0E9F0FB}"/>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F3E598A5-C6E1-686B-E932-F88E57FB53AE}"/>
              </a:ext>
            </a:extLst>
          </p:cNvPr>
          <p:cNvSpPr/>
          <p:nvPr/>
        </p:nvSpPr>
        <p:spPr>
          <a:xfrm>
            <a:off x="6202680" y="2316480"/>
            <a:ext cx="4541519"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A852069B-3658-0D6B-1C89-206F8F92D4A0}"/>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45E7BD05-19A3-1FA2-E44B-AC5A896361E6}"/>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EAE4D4-9EB7-96A2-9DDE-0BF49C7B8BA0}"/>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BBDC9F7-1508-7DDF-20E9-7F9F4E3EB333}"/>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8D2FA94C-62BB-8CA3-C530-27747E92283C}"/>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57256AA7-6B7F-C217-646E-FF5B1515765B}"/>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9E96BA-3367-A55E-5768-A4B4B26C2FC4}"/>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 name="Straight Connector 2">
            <a:extLst>
              <a:ext uri="{FF2B5EF4-FFF2-40B4-BE49-F238E27FC236}">
                <a16:creationId xmlns:a16="http://schemas.microsoft.com/office/drawing/2014/main" id="{B5D5DA92-B52D-7DC5-EBB4-2ACC0C4ACF7B}"/>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D87726-D40E-5B77-6DFD-DC46BF7157E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60813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77FAF-6620-2E6A-2101-E358F77E836A}"/>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5BBA8AC8-DE65-1CCB-CFB0-67BE931C81C5}"/>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B2542DC2-DF12-ED49-5435-30287686B98F}"/>
              </a:ext>
            </a:extLst>
          </p:cNvPr>
          <p:cNvSpPr/>
          <p:nvPr/>
        </p:nvSpPr>
        <p:spPr>
          <a:xfrm>
            <a:off x="9707888" y="2316480"/>
            <a:ext cx="1036311"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9C5B1617-6B04-28EC-ABF2-EA719F81F2E2}"/>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13064E23-060E-6E21-48D2-D67A0E745EC6}"/>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8A3C99-7A67-F4B7-7FF2-8F1EA6F1ADBE}"/>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D8E7BBB-25A6-B488-7DA8-7695CEF8DC6B}"/>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C18E6FF9-C6A1-B816-675C-78F4606B9AC9}"/>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243DD430-7677-25A8-0B23-4BA65CB3B381}"/>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B6ACBA-F293-364D-03BA-F516D9E25863}"/>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 name="Straight Connector 2">
            <a:extLst>
              <a:ext uri="{FF2B5EF4-FFF2-40B4-BE49-F238E27FC236}">
                <a16:creationId xmlns:a16="http://schemas.microsoft.com/office/drawing/2014/main" id="{08FA0524-DC29-7A4F-9184-5C37E81E15D3}"/>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AE916F-EC8B-9A42-92CD-F1012769FB5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324805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94E82-1E35-75AC-C9F2-54656288A1EC}"/>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347BA2B7-3601-EB22-C531-7B57F6C624E3}"/>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58182A5A-9857-6DF9-0EE7-301EC15973C1}"/>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5C0DF34E-1BA3-10FE-2787-EE8B3BB5E5A1}"/>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1F2889-C462-395F-338E-C3D0EA7CEEB4}"/>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F3C2AA-F219-0207-BD72-9C0DB138D2A2}"/>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5586A70C-DBCC-B57F-06EA-67E386F1ACAD}"/>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A8D30432-8FE2-F4DC-451C-776C076BA28B}"/>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5D2ABE-5F13-192F-A156-5700B86A825B}"/>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sp>
        <p:nvSpPr>
          <p:cNvPr id="3" name="TextBox 2">
            <a:extLst>
              <a:ext uri="{FF2B5EF4-FFF2-40B4-BE49-F238E27FC236}">
                <a16:creationId xmlns:a16="http://schemas.microsoft.com/office/drawing/2014/main" id="{781E6552-439C-8EBC-C3FD-4D81FA762C01}"/>
              </a:ext>
            </a:extLst>
          </p:cNvPr>
          <p:cNvSpPr txBox="1"/>
          <p:nvPr/>
        </p:nvSpPr>
        <p:spPr>
          <a:xfrm>
            <a:off x="7852419" y="4198650"/>
            <a:ext cx="2910835" cy="1200329"/>
          </a:xfrm>
          <a:prstGeom prst="rect">
            <a:avLst/>
          </a:prstGeom>
          <a:noFill/>
        </p:spPr>
        <p:txBody>
          <a:bodyPr wrap="square" rtlCol="0">
            <a:spAutoFit/>
          </a:bodyPr>
          <a:lstStyle/>
          <a:p>
            <a:r>
              <a:rPr lang="en-NO" sz="2400" dirty="0">
                <a:latin typeface="Excalifont" pitchFamily="2" charset="0"/>
              </a:rPr>
              <a:t>Lost knowledge due to AI outsourcing</a:t>
            </a:r>
          </a:p>
        </p:txBody>
      </p:sp>
      <p:sp>
        <p:nvSpPr>
          <p:cNvPr id="4" name="TextBox 3">
            <a:extLst>
              <a:ext uri="{FF2B5EF4-FFF2-40B4-BE49-F238E27FC236}">
                <a16:creationId xmlns:a16="http://schemas.microsoft.com/office/drawing/2014/main" id="{A8FE3CDE-8017-6990-6594-C4535C3BD10B}"/>
              </a:ext>
            </a:extLst>
          </p:cNvPr>
          <p:cNvSpPr txBox="1"/>
          <p:nvPr/>
        </p:nvSpPr>
        <p:spPr>
          <a:xfrm>
            <a:off x="8999220" y="1890890"/>
            <a:ext cx="2910835" cy="830997"/>
          </a:xfrm>
          <a:prstGeom prst="rect">
            <a:avLst/>
          </a:prstGeom>
          <a:noFill/>
        </p:spPr>
        <p:txBody>
          <a:bodyPr wrap="square" rtlCol="0">
            <a:spAutoFit/>
          </a:bodyPr>
          <a:lstStyle/>
          <a:p>
            <a:r>
              <a:rPr lang="en-NO" sz="2400" dirty="0">
                <a:latin typeface="Excalifont" pitchFamily="2" charset="0"/>
              </a:rPr>
              <a:t>Who can work on this now?</a:t>
            </a:r>
          </a:p>
        </p:txBody>
      </p:sp>
      <p:cxnSp>
        <p:nvCxnSpPr>
          <p:cNvPr id="5" name="Straight Connector 4">
            <a:extLst>
              <a:ext uri="{FF2B5EF4-FFF2-40B4-BE49-F238E27FC236}">
                <a16:creationId xmlns:a16="http://schemas.microsoft.com/office/drawing/2014/main" id="{A7BC1B11-8864-F386-3318-2AF78F0464B2}"/>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D42A2F-33AD-90D3-275D-F54D2AA7DFC2}"/>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cxnSp>
        <p:nvCxnSpPr>
          <p:cNvPr id="8" name="Straight Arrow Connector 7">
            <a:extLst>
              <a:ext uri="{FF2B5EF4-FFF2-40B4-BE49-F238E27FC236}">
                <a16:creationId xmlns:a16="http://schemas.microsoft.com/office/drawing/2014/main" id="{7462BA89-9F05-7D8E-0610-512331C0676D}"/>
              </a:ext>
            </a:extLst>
          </p:cNvPr>
          <p:cNvCxnSpPr>
            <a:cxnSpLocks/>
          </p:cNvCxnSpPr>
          <p:nvPr/>
        </p:nvCxnSpPr>
        <p:spPr>
          <a:xfrm flipH="1" flipV="1">
            <a:off x="7254240" y="3519488"/>
            <a:ext cx="1097280" cy="5267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58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6E35-FBCA-B712-2F7C-9D4C00AAD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BBC9-EF7A-B1B1-F8CD-55E808B3EAD2}"/>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7E0EA5D8-3A49-E2F4-E672-B14E9340B0CF}"/>
              </a:ext>
            </a:extLst>
          </p:cNvPr>
          <p:cNvSpPr txBox="1"/>
          <p:nvPr/>
        </p:nvSpPr>
        <p:spPr>
          <a:xfrm>
            <a:off x="838200" y="2705725"/>
            <a:ext cx="10830339" cy="1446550"/>
          </a:xfrm>
          <a:prstGeom prst="rect">
            <a:avLst/>
          </a:prstGeom>
          <a:noFill/>
        </p:spPr>
        <p:txBody>
          <a:bodyPr wrap="square" rtlCol="0">
            <a:spAutoFit/>
          </a:bodyPr>
          <a:lstStyle/>
          <a:p>
            <a:pPr algn="ctr"/>
            <a:r>
              <a:rPr lang="en-NO" sz="4400" dirty="0"/>
              <a:t>Who cares? We’re not going to look at code anyway!</a:t>
            </a:r>
          </a:p>
        </p:txBody>
      </p:sp>
    </p:spTree>
    <p:extLst>
      <p:ext uri="{BB962C8B-B14F-4D97-AF65-F5344CB8AC3E}">
        <p14:creationId xmlns:p14="http://schemas.microsoft.com/office/powerpoint/2010/main" val="1964059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ECC9-B07B-2FA6-3C93-3B42AD6B21E6}"/>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682BF870-403D-2EE7-D1F7-38F995857BDC}"/>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3E7FDFA7-3737-1DC7-87CE-8C38A33672BE}"/>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89174894-BE2E-23D6-8E26-D4E6854EE66B}"/>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DD5ECE-5CDD-69DA-A72D-76EC77C2DB1A}"/>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C130A4-248C-B6E0-F710-B6E2537FB1CD}"/>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78517D6C-6784-D131-F572-1D6F92C55C43}"/>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B36E0440-5592-15AC-C51D-6B6C3C3D8902}"/>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A40CA2-0BE1-E6B1-7365-C517D0E0A369}"/>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sp>
        <p:nvSpPr>
          <p:cNvPr id="4" name="TextBox 3">
            <a:extLst>
              <a:ext uri="{FF2B5EF4-FFF2-40B4-BE49-F238E27FC236}">
                <a16:creationId xmlns:a16="http://schemas.microsoft.com/office/drawing/2014/main" id="{6F013B0D-8D8A-C297-FFA7-95E932F7BE3C}"/>
              </a:ext>
            </a:extLst>
          </p:cNvPr>
          <p:cNvSpPr txBox="1"/>
          <p:nvPr/>
        </p:nvSpPr>
        <p:spPr>
          <a:xfrm>
            <a:off x="8999220" y="1890890"/>
            <a:ext cx="2910835" cy="830997"/>
          </a:xfrm>
          <a:prstGeom prst="rect">
            <a:avLst/>
          </a:prstGeom>
          <a:noFill/>
        </p:spPr>
        <p:txBody>
          <a:bodyPr wrap="square" rtlCol="0">
            <a:spAutoFit/>
          </a:bodyPr>
          <a:lstStyle/>
          <a:p>
            <a:r>
              <a:rPr lang="en-NO" sz="2400" dirty="0">
                <a:latin typeface="Excalifont" pitchFamily="2" charset="0"/>
              </a:rPr>
              <a:t>Who can work on this now?</a:t>
            </a:r>
          </a:p>
        </p:txBody>
      </p:sp>
      <p:cxnSp>
        <p:nvCxnSpPr>
          <p:cNvPr id="5" name="Straight Connector 4">
            <a:extLst>
              <a:ext uri="{FF2B5EF4-FFF2-40B4-BE49-F238E27FC236}">
                <a16:creationId xmlns:a16="http://schemas.microsoft.com/office/drawing/2014/main" id="{7BF28F88-BD69-B3CF-2AC5-424DA7C3BED0}"/>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AEF940-CFE0-D1C7-3862-E2DE813175E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
        <p:nvSpPr>
          <p:cNvPr id="7" name="Rectangle 6">
            <a:extLst>
              <a:ext uri="{FF2B5EF4-FFF2-40B4-BE49-F238E27FC236}">
                <a16:creationId xmlns:a16="http://schemas.microsoft.com/office/drawing/2014/main" id="{8780D487-22EE-87DC-974F-F9EFBB3797AF}"/>
              </a:ext>
            </a:extLst>
          </p:cNvPr>
          <p:cNvSpPr/>
          <p:nvPr/>
        </p:nvSpPr>
        <p:spPr>
          <a:xfrm>
            <a:off x="6717873" y="1255039"/>
            <a:ext cx="5263733" cy="1829157"/>
          </a:xfrm>
          <a:prstGeom prst="rect">
            <a:avLst/>
          </a:prstGeom>
          <a:noFill/>
          <a:ln w="571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227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8E73-E46E-313F-F034-8D878D6CF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FE6DE-D11D-07B1-E9FC-19C4D0DC2183}"/>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028040FB-95AE-552F-1A20-0AE4845D97FA}"/>
              </a:ext>
            </a:extLst>
          </p:cNvPr>
          <p:cNvSpPr txBox="1"/>
          <p:nvPr/>
        </p:nvSpPr>
        <p:spPr>
          <a:xfrm>
            <a:off x="396612" y="2288037"/>
            <a:ext cx="11684001" cy="2677656"/>
          </a:xfrm>
          <a:prstGeom prst="rect">
            <a:avLst/>
          </a:prstGeom>
          <a:noFill/>
        </p:spPr>
        <p:txBody>
          <a:bodyPr wrap="square" rtlCol="0">
            <a:spAutoFit/>
          </a:bodyPr>
          <a:lstStyle/>
          <a:p>
            <a:pPr marL="342900" indent="-342900">
              <a:buFont typeface="+mj-lt"/>
              <a:buAutoNum type="arabicPeriod"/>
            </a:pPr>
            <a:r>
              <a:rPr lang="en-NO" sz="2800" dirty="0"/>
              <a:t>Who will do the job when the AI can’t solve the problem?</a:t>
            </a:r>
          </a:p>
          <a:p>
            <a:pPr marL="342900" indent="-342900">
              <a:buFont typeface="+mj-lt"/>
              <a:buAutoNum type="arabicPeriod"/>
            </a:pPr>
            <a:r>
              <a:rPr lang="en-NO" sz="2800" dirty="0"/>
              <a:t>How do we ensure that changes actually work? What about regressions?</a:t>
            </a:r>
          </a:p>
          <a:p>
            <a:pPr marL="342900" indent="-342900">
              <a:buFont typeface="+mj-lt"/>
              <a:buAutoNum type="arabicPeriod"/>
            </a:pPr>
            <a:r>
              <a:rPr lang="en-NO" sz="2800" dirty="0"/>
              <a:t>How do we ensure that the AI doesn’t introduce unintended behaviours?</a:t>
            </a:r>
          </a:p>
          <a:p>
            <a:pPr marL="342900" indent="-342900">
              <a:buFont typeface="+mj-lt"/>
              <a:buAutoNum type="arabicPeriod"/>
            </a:pPr>
            <a:r>
              <a:rPr lang="en-NO" sz="2800" dirty="0"/>
              <a:t>What about security?</a:t>
            </a:r>
          </a:p>
          <a:p>
            <a:pPr marL="342900" indent="-342900">
              <a:buFont typeface="+mj-lt"/>
              <a:buAutoNum type="arabicPeriod"/>
            </a:pPr>
            <a:r>
              <a:rPr lang="en-NO" sz="2800" dirty="0"/>
              <a:t>How do we ensure </a:t>
            </a:r>
            <a:r>
              <a:rPr lang="en-GB" sz="2800" dirty="0"/>
              <a:t>people have insight into the product's inner workings?</a:t>
            </a:r>
            <a:r>
              <a:rPr lang="en-NO" sz="2800" dirty="0"/>
              <a:t> Who has insight into the </a:t>
            </a:r>
            <a:r>
              <a:rPr lang="en-GB" sz="2800" dirty="0"/>
              <a:t>nuances?</a:t>
            </a:r>
          </a:p>
        </p:txBody>
      </p:sp>
    </p:spTree>
    <p:extLst>
      <p:ext uri="{BB962C8B-B14F-4D97-AF65-F5344CB8AC3E}">
        <p14:creationId xmlns:p14="http://schemas.microsoft.com/office/powerpoint/2010/main" val="961417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B081-A679-706A-75DF-E3194EB55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D99DE-DB98-C7B2-63F0-7F05E9E13CDB}"/>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C064FB43-2472-30ED-69D1-79BC3CAF30C2}"/>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4AEC0D8A-F3A8-A7B1-2DC0-BAD5ECB61E90}"/>
              </a:ext>
            </a:extLst>
          </p:cNvPr>
          <p:cNvSpPr txBox="1"/>
          <p:nvPr/>
        </p:nvSpPr>
        <p:spPr>
          <a:xfrm>
            <a:off x="11938000"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2C0C0117-1FD4-D3D0-2356-56909FEBA2C2}"/>
              </a:ext>
            </a:extLst>
          </p:cNvPr>
          <p:cNvSpPr txBox="1"/>
          <p:nvPr/>
        </p:nvSpPr>
        <p:spPr>
          <a:xfrm>
            <a:off x="11937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73967098-33EC-7C22-6E1D-961FF147047B}"/>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2265662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6A6C-07E1-DEFD-C07E-714E27B90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1AE6A-3739-6170-7925-E09CEF4FA6D0}"/>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E5E29619-9BBA-727E-DE40-F98315ED2011}"/>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CEA18501-AEE0-B84C-E9FA-977897075DAC}"/>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CCC0C5EB-7743-D05D-CEF1-9C94D447A05E}"/>
              </a:ext>
            </a:extLst>
          </p:cNvPr>
          <p:cNvSpPr txBox="1"/>
          <p:nvPr/>
        </p:nvSpPr>
        <p:spPr>
          <a:xfrm>
            <a:off x="11937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382E4D1D-908B-8111-EDDE-3A66980CC693}"/>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2459979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3CB8-D8CD-A96D-D5A9-20A4924E4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24C59-C9C0-FAFB-E4AA-EF48A055CF16}"/>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1FDD01DD-6537-6981-BC2C-A60D8985405D}"/>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C632AA54-055A-5EF3-D7E3-9533422EB1BC}"/>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F6448288-282F-D569-7447-970A41E58E87}"/>
              </a:ext>
            </a:extLst>
          </p:cNvPr>
          <p:cNvSpPr txBox="1"/>
          <p:nvPr/>
        </p:nvSpPr>
        <p:spPr>
          <a:xfrm>
            <a:off x="253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E155F3F1-6D20-366C-8425-10C6B893DC14}"/>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3141029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C90E-FC2B-1C6B-DC32-19467E9CF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66F12-D1E0-BED2-D966-67C88DF2CFCD}"/>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885A1E52-188F-5B7F-DB5F-78BF743EDA3C}"/>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2EC4242C-2F47-376E-FCC7-57CC4CD49C68}"/>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B617990B-91D1-BBE7-F549-CB01B0C09651}"/>
              </a:ext>
            </a:extLst>
          </p:cNvPr>
          <p:cNvSpPr txBox="1"/>
          <p:nvPr/>
        </p:nvSpPr>
        <p:spPr>
          <a:xfrm>
            <a:off x="253998"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92694F95-0CB2-7187-06D9-1A7077F82DAD}"/>
              </a:ext>
            </a:extLst>
          </p:cNvPr>
          <p:cNvSpPr txBox="1"/>
          <p:nvPr/>
        </p:nvSpPr>
        <p:spPr>
          <a:xfrm>
            <a:off x="253997"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971218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952-18E8-E0D0-3832-3E16298FA18E}"/>
              </a:ext>
            </a:extLst>
          </p:cNvPr>
          <p:cNvSpPr>
            <a:spLocks noGrp="1"/>
          </p:cNvSpPr>
          <p:nvPr>
            <p:ph type="title"/>
          </p:nvPr>
        </p:nvSpPr>
        <p:spPr/>
        <p:txBody>
          <a:bodyPr>
            <a:normAutofit fontScale="90000"/>
          </a:bodyPr>
          <a:lstStyle/>
          <a:p>
            <a:pPr algn="ctr"/>
            <a:r>
              <a:rPr lang="en-NO" sz="9600" dirty="0"/>
              <a:t>AI</a:t>
            </a:r>
          </a:p>
        </p:txBody>
      </p:sp>
      <p:pic>
        <p:nvPicPr>
          <p:cNvPr id="3074" name="Picture 2" descr="Whether Robots Will Take Our Jobs Is Up to Us | Elektor Magazine">
            <a:extLst>
              <a:ext uri="{FF2B5EF4-FFF2-40B4-BE49-F238E27FC236}">
                <a16:creationId xmlns:a16="http://schemas.microsoft.com/office/drawing/2014/main" id="{B39536A0-EA2D-548D-EFB0-F7A50F8BB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24" y="1841499"/>
            <a:ext cx="9302752" cy="465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562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69C08-3ED3-5E76-0F79-4B4A38C59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4431E-8473-F5F5-18C6-B8FD6478C157}"/>
              </a:ext>
            </a:extLst>
          </p:cNvPr>
          <p:cNvSpPr>
            <a:spLocks noGrp="1"/>
          </p:cNvSpPr>
          <p:nvPr>
            <p:ph type="title"/>
          </p:nvPr>
        </p:nvSpPr>
        <p:spPr/>
        <p:txBody>
          <a:bodyPr/>
          <a:lstStyle/>
          <a:p>
            <a:r>
              <a:rPr lang="en-NO" dirty="0"/>
              <a:t>Advice #1: </a:t>
            </a:r>
            <a:r>
              <a:rPr lang="en-GB" dirty="0"/>
              <a:t>Don't use AI*</a:t>
            </a:r>
            <a:endParaRPr lang="en-NO" dirty="0"/>
          </a:p>
        </p:txBody>
      </p:sp>
      <p:sp>
        <p:nvSpPr>
          <p:cNvPr id="7" name="Left Arrow 6">
            <a:extLst>
              <a:ext uri="{FF2B5EF4-FFF2-40B4-BE49-F238E27FC236}">
                <a16:creationId xmlns:a16="http://schemas.microsoft.com/office/drawing/2014/main" id="{90FE7BDA-B4A3-8C4B-E2B7-AE70C952DC5E}"/>
              </a:ext>
            </a:extLst>
          </p:cNvPr>
          <p:cNvSpPr/>
          <p:nvPr/>
        </p:nvSpPr>
        <p:spPr>
          <a:xfrm>
            <a:off x="6376148" y="410095"/>
            <a:ext cx="1928403" cy="899410"/>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ln>
                <a:solidFill>
                  <a:srgbClr val="C00000"/>
                </a:solidFill>
              </a:ln>
              <a:solidFill>
                <a:srgbClr val="C00000"/>
              </a:solidFill>
            </a:endParaRPr>
          </a:p>
        </p:txBody>
      </p:sp>
    </p:spTree>
    <p:extLst>
      <p:ext uri="{BB962C8B-B14F-4D97-AF65-F5344CB8AC3E}">
        <p14:creationId xmlns:p14="http://schemas.microsoft.com/office/powerpoint/2010/main" val="1107632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4CA06-C3DF-FF48-27D5-CD0BF63B6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69709-B514-3817-BDA3-015439E0B878}"/>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4F6ECF53-846A-560F-ECC6-591D060BF047}"/>
              </a:ext>
            </a:extLst>
          </p:cNvPr>
          <p:cNvSpPr txBox="1"/>
          <p:nvPr/>
        </p:nvSpPr>
        <p:spPr>
          <a:xfrm>
            <a:off x="838201" y="2802932"/>
            <a:ext cx="11075894" cy="2246769"/>
          </a:xfrm>
          <a:prstGeom prst="rect">
            <a:avLst/>
          </a:prstGeom>
          <a:noFill/>
        </p:spPr>
        <p:txBody>
          <a:bodyPr wrap="square" rtlCol="0">
            <a:spAutoFit/>
          </a:bodyPr>
          <a:lstStyle/>
          <a:p>
            <a:pPr marL="285750" indent="-285750">
              <a:buFont typeface="Arial" panose="020B0604020202020204" pitchFamily="34" charset="0"/>
              <a:buChar char="•"/>
            </a:pPr>
            <a:r>
              <a:rPr lang="en-NO" sz="2800" dirty="0"/>
              <a:t>Disable all AI completion in your editor, if you have to use AI, only use it in the browser</a:t>
            </a:r>
          </a:p>
          <a:p>
            <a:pPr marL="285750" indent="-285750">
              <a:buFont typeface="Arial" panose="020B0604020202020204" pitchFamily="34" charset="0"/>
              <a:buChar char="•"/>
            </a:pPr>
            <a:r>
              <a:rPr lang="en-NO" sz="2800" dirty="0"/>
              <a:t>Never allow it to generate relevant code. </a:t>
            </a:r>
            <a:r>
              <a:rPr lang="en-GB" sz="2800" dirty="0"/>
              <a:t>L</a:t>
            </a:r>
            <a:r>
              <a:rPr lang="en-NO" sz="2800" dirty="0"/>
              <a:t>et it explain concepts, or generate example code, but never something that you can copy</a:t>
            </a:r>
          </a:p>
          <a:p>
            <a:pPr marL="285750" indent="-285750">
              <a:buFont typeface="Arial" panose="020B0604020202020204" pitchFamily="34" charset="0"/>
              <a:buChar char="•"/>
            </a:pPr>
            <a:r>
              <a:rPr lang="en-NO" sz="2800" dirty="0"/>
              <a:t>Double check </a:t>
            </a:r>
            <a:r>
              <a:rPr lang="en-NO" sz="2800" u="sng" dirty="0"/>
              <a:t>everything</a:t>
            </a:r>
            <a:r>
              <a:rPr lang="en-NO" sz="2800" dirty="0"/>
              <a:t> with non-AI sources</a:t>
            </a:r>
            <a:endParaRPr lang="en-NO" sz="2800" u="sng" dirty="0"/>
          </a:p>
        </p:txBody>
      </p:sp>
      <p:sp>
        <p:nvSpPr>
          <p:cNvPr id="7" name="Left Arrow 6">
            <a:extLst>
              <a:ext uri="{FF2B5EF4-FFF2-40B4-BE49-F238E27FC236}">
                <a16:creationId xmlns:a16="http://schemas.microsoft.com/office/drawing/2014/main" id="{C96C21F0-F48D-120A-015F-9EC5C8F915DC}"/>
              </a:ext>
            </a:extLst>
          </p:cNvPr>
          <p:cNvSpPr/>
          <p:nvPr/>
        </p:nvSpPr>
        <p:spPr>
          <a:xfrm>
            <a:off x="6376148" y="410095"/>
            <a:ext cx="1928403" cy="899410"/>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ln>
                <a:solidFill>
                  <a:srgbClr val="C00000"/>
                </a:solidFill>
              </a:ln>
              <a:solidFill>
                <a:srgbClr val="C00000"/>
              </a:solidFill>
            </a:endParaRPr>
          </a:p>
        </p:txBody>
      </p:sp>
    </p:spTree>
    <p:extLst>
      <p:ext uri="{BB962C8B-B14F-4D97-AF65-F5344CB8AC3E}">
        <p14:creationId xmlns:p14="http://schemas.microsoft.com/office/powerpoint/2010/main" val="3663700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E9DB5-C827-59AC-4F97-E62C81DCE6DE}"/>
              </a:ext>
            </a:extLst>
          </p:cNvPr>
          <p:cNvSpPr>
            <a:spLocks noGrp="1"/>
          </p:cNvSpPr>
          <p:nvPr>
            <p:ph type="title"/>
          </p:nvPr>
        </p:nvSpPr>
        <p:spPr/>
        <p:txBody>
          <a:bodyPr/>
          <a:lstStyle/>
          <a:p>
            <a:r>
              <a:rPr lang="en-NO" dirty="0"/>
              <a:t>Bettering your odds in </a:t>
            </a:r>
            <a:r>
              <a:rPr lang="en-GB" dirty="0" err="1"/>
              <a:t>th</a:t>
            </a:r>
            <a:r>
              <a:rPr lang="en-NO" dirty="0"/>
              <a:t>e market</a:t>
            </a:r>
          </a:p>
        </p:txBody>
      </p:sp>
    </p:spTree>
    <p:extLst>
      <p:ext uri="{BB962C8B-B14F-4D97-AF65-F5344CB8AC3E}">
        <p14:creationId xmlns:p14="http://schemas.microsoft.com/office/powerpoint/2010/main" val="927532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EBB75-6F64-CDFF-162B-FA0BE9521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FF671-05F8-BFDE-4D7D-DC4E7B722F31}"/>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9760316E-1BEC-D9E8-A2CA-AD03ED8CC22D}"/>
              </a:ext>
            </a:extLst>
          </p:cNvPr>
          <p:cNvSpPr txBox="1"/>
          <p:nvPr/>
        </p:nvSpPr>
        <p:spPr>
          <a:xfrm>
            <a:off x="838200" y="1506022"/>
            <a:ext cx="1521379" cy="584775"/>
          </a:xfrm>
          <a:prstGeom prst="rect">
            <a:avLst/>
          </a:prstGeom>
          <a:noFill/>
        </p:spPr>
        <p:txBody>
          <a:bodyPr wrap="none" rtlCol="0">
            <a:spAutoFit/>
          </a:bodyPr>
          <a:lstStyle/>
          <a:p>
            <a:r>
              <a:rPr lang="en-NO" sz="3200" dirty="0"/>
              <a:t>Projects</a:t>
            </a:r>
          </a:p>
        </p:txBody>
      </p:sp>
      <p:pic>
        <p:nvPicPr>
          <p:cNvPr id="1026" name="Picture 2" descr="What Is User? Definition, Types and Role | Glossary">
            <a:extLst>
              <a:ext uri="{FF2B5EF4-FFF2-40B4-BE49-F238E27FC236}">
                <a16:creationId xmlns:a16="http://schemas.microsoft.com/office/drawing/2014/main" id="{DD836902-3E26-2CEF-C737-408FAF73B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885" y="3231694"/>
            <a:ext cx="4116642" cy="2287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 Technologies &amp; Applications – Data &amp; Media Lab">
            <a:extLst>
              <a:ext uri="{FF2B5EF4-FFF2-40B4-BE49-F238E27FC236}">
                <a16:creationId xmlns:a16="http://schemas.microsoft.com/office/drawing/2014/main" id="{8D46C56A-00EF-CA87-D39E-369C91C1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474" y="2816625"/>
            <a:ext cx="3569567" cy="27025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287178-CB5D-C821-A2AB-E1004FAF38EA}"/>
              </a:ext>
            </a:extLst>
          </p:cNvPr>
          <p:cNvSpPr txBox="1"/>
          <p:nvPr/>
        </p:nvSpPr>
        <p:spPr>
          <a:xfrm>
            <a:off x="1565960" y="5518717"/>
            <a:ext cx="3569567" cy="523220"/>
          </a:xfrm>
          <a:prstGeom prst="rect">
            <a:avLst/>
          </a:prstGeom>
          <a:noFill/>
        </p:spPr>
        <p:txBody>
          <a:bodyPr wrap="none" rtlCol="0">
            <a:spAutoFit/>
          </a:bodyPr>
          <a:lstStyle/>
          <a:p>
            <a:r>
              <a:rPr lang="en-NO" sz="2800" dirty="0"/>
              <a:t>Projects with real users</a:t>
            </a:r>
          </a:p>
        </p:txBody>
      </p:sp>
      <p:sp>
        <p:nvSpPr>
          <p:cNvPr id="7" name="TextBox 6">
            <a:extLst>
              <a:ext uri="{FF2B5EF4-FFF2-40B4-BE49-F238E27FC236}">
                <a16:creationId xmlns:a16="http://schemas.microsoft.com/office/drawing/2014/main" id="{354F680F-4195-B094-1155-5494571DE372}"/>
              </a:ext>
            </a:extLst>
          </p:cNvPr>
          <p:cNvSpPr txBox="1"/>
          <p:nvPr/>
        </p:nvSpPr>
        <p:spPr>
          <a:xfrm>
            <a:off x="6194058" y="5519136"/>
            <a:ext cx="5294398" cy="523220"/>
          </a:xfrm>
          <a:prstGeom prst="rect">
            <a:avLst/>
          </a:prstGeom>
          <a:noFill/>
        </p:spPr>
        <p:txBody>
          <a:bodyPr wrap="none" rtlCol="0">
            <a:spAutoFit/>
          </a:bodyPr>
          <a:lstStyle/>
          <a:p>
            <a:r>
              <a:rPr lang="en-NO" sz="2800" dirty="0"/>
              <a:t>Projects with relevant technologies</a:t>
            </a:r>
          </a:p>
        </p:txBody>
      </p:sp>
    </p:spTree>
    <p:extLst>
      <p:ext uri="{BB962C8B-B14F-4D97-AF65-F5344CB8AC3E}">
        <p14:creationId xmlns:p14="http://schemas.microsoft.com/office/powerpoint/2010/main" val="1328033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1A23B-FEFC-1ABA-F0C3-49916601C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33168-5A14-8C91-255F-F0DD8FC73778}"/>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8043D5A5-ECD5-6749-B55D-94A694F00E20}"/>
              </a:ext>
            </a:extLst>
          </p:cNvPr>
          <p:cNvSpPr txBox="1"/>
          <p:nvPr/>
        </p:nvSpPr>
        <p:spPr>
          <a:xfrm>
            <a:off x="838200" y="1506022"/>
            <a:ext cx="2325060" cy="584775"/>
          </a:xfrm>
          <a:prstGeom prst="rect">
            <a:avLst/>
          </a:prstGeom>
          <a:noFill/>
        </p:spPr>
        <p:txBody>
          <a:bodyPr wrap="none" rtlCol="0">
            <a:spAutoFit/>
          </a:bodyPr>
          <a:lstStyle/>
          <a:p>
            <a:r>
              <a:rPr lang="en-NO" sz="3200" dirty="0"/>
              <a:t>Open-source</a:t>
            </a:r>
          </a:p>
        </p:txBody>
      </p:sp>
      <p:sp>
        <p:nvSpPr>
          <p:cNvPr id="8" name="TextBox 7">
            <a:extLst>
              <a:ext uri="{FF2B5EF4-FFF2-40B4-BE49-F238E27FC236}">
                <a16:creationId xmlns:a16="http://schemas.microsoft.com/office/drawing/2014/main" id="{DF95B75D-762F-4380-6FEC-88D0028BE83C}"/>
              </a:ext>
            </a:extLst>
          </p:cNvPr>
          <p:cNvSpPr txBox="1"/>
          <p:nvPr/>
        </p:nvSpPr>
        <p:spPr>
          <a:xfrm>
            <a:off x="550984" y="2846974"/>
            <a:ext cx="4430252" cy="769441"/>
          </a:xfrm>
          <a:prstGeom prst="rect">
            <a:avLst/>
          </a:prstGeom>
          <a:noFill/>
        </p:spPr>
        <p:txBody>
          <a:bodyPr wrap="none" rtlCol="0">
            <a:spAutoFit/>
          </a:bodyPr>
          <a:lstStyle/>
          <a:p>
            <a:r>
              <a:rPr lang="en-NO" sz="4400" dirty="0"/>
              <a:t>Do your own thing</a:t>
            </a:r>
          </a:p>
        </p:txBody>
      </p:sp>
      <p:sp>
        <p:nvSpPr>
          <p:cNvPr id="9" name="TextBox 8">
            <a:extLst>
              <a:ext uri="{FF2B5EF4-FFF2-40B4-BE49-F238E27FC236}">
                <a16:creationId xmlns:a16="http://schemas.microsoft.com/office/drawing/2014/main" id="{6537D9FC-B09F-977F-E1BF-54AE0D1975E8}"/>
              </a:ext>
            </a:extLst>
          </p:cNvPr>
          <p:cNvSpPr txBox="1"/>
          <p:nvPr/>
        </p:nvSpPr>
        <p:spPr>
          <a:xfrm>
            <a:off x="5944883" y="2846973"/>
            <a:ext cx="5408917" cy="769441"/>
          </a:xfrm>
          <a:prstGeom prst="rect">
            <a:avLst/>
          </a:prstGeom>
          <a:noFill/>
        </p:spPr>
        <p:txBody>
          <a:bodyPr wrap="none" rtlCol="0">
            <a:spAutoFit/>
          </a:bodyPr>
          <a:lstStyle/>
          <a:p>
            <a:r>
              <a:rPr lang="en-NO" sz="4400" dirty="0"/>
              <a:t>Join an existing project</a:t>
            </a:r>
          </a:p>
        </p:txBody>
      </p:sp>
    </p:spTree>
    <p:extLst>
      <p:ext uri="{BB962C8B-B14F-4D97-AF65-F5344CB8AC3E}">
        <p14:creationId xmlns:p14="http://schemas.microsoft.com/office/powerpoint/2010/main" val="497690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64DDD-2914-2986-A64D-F70C01021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12161-75B2-E49D-C165-08407B3AA8B6}"/>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CA818821-0FDD-5259-572C-C6E0C588FC05}"/>
              </a:ext>
            </a:extLst>
          </p:cNvPr>
          <p:cNvSpPr txBox="1"/>
          <p:nvPr/>
        </p:nvSpPr>
        <p:spPr>
          <a:xfrm>
            <a:off x="838200" y="1506022"/>
            <a:ext cx="2325060" cy="584775"/>
          </a:xfrm>
          <a:prstGeom prst="rect">
            <a:avLst/>
          </a:prstGeom>
          <a:noFill/>
        </p:spPr>
        <p:txBody>
          <a:bodyPr wrap="none" rtlCol="0">
            <a:spAutoFit/>
          </a:bodyPr>
          <a:lstStyle/>
          <a:p>
            <a:r>
              <a:rPr lang="en-NO" sz="3200" dirty="0"/>
              <a:t>Open-source</a:t>
            </a:r>
          </a:p>
        </p:txBody>
      </p:sp>
      <p:sp>
        <p:nvSpPr>
          <p:cNvPr id="8" name="TextBox 7">
            <a:extLst>
              <a:ext uri="{FF2B5EF4-FFF2-40B4-BE49-F238E27FC236}">
                <a16:creationId xmlns:a16="http://schemas.microsoft.com/office/drawing/2014/main" id="{E58B4DC0-D2D2-ADAD-A4FF-956A7F187DAA}"/>
              </a:ext>
            </a:extLst>
          </p:cNvPr>
          <p:cNvSpPr txBox="1"/>
          <p:nvPr/>
        </p:nvSpPr>
        <p:spPr>
          <a:xfrm>
            <a:off x="550984" y="2846974"/>
            <a:ext cx="4430252" cy="769441"/>
          </a:xfrm>
          <a:prstGeom prst="rect">
            <a:avLst/>
          </a:prstGeom>
          <a:noFill/>
        </p:spPr>
        <p:txBody>
          <a:bodyPr wrap="none" rtlCol="0">
            <a:spAutoFit/>
          </a:bodyPr>
          <a:lstStyle/>
          <a:p>
            <a:r>
              <a:rPr lang="en-NO" sz="4400" dirty="0"/>
              <a:t>Do your own thing</a:t>
            </a:r>
          </a:p>
        </p:txBody>
      </p:sp>
      <p:sp>
        <p:nvSpPr>
          <p:cNvPr id="9" name="TextBox 8">
            <a:extLst>
              <a:ext uri="{FF2B5EF4-FFF2-40B4-BE49-F238E27FC236}">
                <a16:creationId xmlns:a16="http://schemas.microsoft.com/office/drawing/2014/main" id="{783A4422-303D-1DE4-7FDD-F4491F44C324}"/>
              </a:ext>
            </a:extLst>
          </p:cNvPr>
          <p:cNvSpPr txBox="1"/>
          <p:nvPr/>
        </p:nvSpPr>
        <p:spPr>
          <a:xfrm>
            <a:off x="5944883" y="2846973"/>
            <a:ext cx="5408917" cy="769441"/>
          </a:xfrm>
          <a:prstGeom prst="rect">
            <a:avLst/>
          </a:prstGeom>
          <a:noFill/>
        </p:spPr>
        <p:txBody>
          <a:bodyPr wrap="none" rtlCol="0">
            <a:spAutoFit/>
          </a:bodyPr>
          <a:lstStyle/>
          <a:p>
            <a:r>
              <a:rPr lang="en-NO" sz="4400" dirty="0"/>
              <a:t>Join an existing project</a:t>
            </a:r>
          </a:p>
        </p:txBody>
      </p:sp>
      <p:sp>
        <p:nvSpPr>
          <p:cNvPr id="3" name="Down Arrow 2">
            <a:extLst>
              <a:ext uri="{FF2B5EF4-FFF2-40B4-BE49-F238E27FC236}">
                <a16:creationId xmlns:a16="http://schemas.microsoft.com/office/drawing/2014/main" id="{1BF2153B-5DA5-13CD-97BC-C8DED21F11A4}"/>
              </a:ext>
            </a:extLst>
          </p:cNvPr>
          <p:cNvSpPr/>
          <p:nvPr/>
        </p:nvSpPr>
        <p:spPr>
          <a:xfrm>
            <a:off x="2396833" y="3717624"/>
            <a:ext cx="738554" cy="10550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Down Arrow 3">
            <a:extLst>
              <a:ext uri="{FF2B5EF4-FFF2-40B4-BE49-F238E27FC236}">
                <a16:creationId xmlns:a16="http://schemas.microsoft.com/office/drawing/2014/main" id="{1169814F-9583-F814-23B7-4FFC4ECEC4B6}"/>
              </a:ext>
            </a:extLst>
          </p:cNvPr>
          <p:cNvSpPr/>
          <p:nvPr/>
        </p:nvSpPr>
        <p:spPr>
          <a:xfrm>
            <a:off x="8280064" y="3717622"/>
            <a:ext cx="738554" cy="10550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D45B70B-63D8-3333-17AA-C65E43911A7D}"/>
              </a:ext>
            </a:extLst>
          </p:cNvPr>
          <p:cNvSpPr txBox="1"/>
          <p:nvPr/>
        </p:nvSpPr>
        <p:spPr>
          <a:xfrm>
            <a:off x="656492" y="5028812"/>
            <a:ext cx="4430252" cy="646331"/>
          </a:xfrm>
          <a:prstGeom prst="rect">
            <a:avLst/>
          </a:prstGeom>
          <a:noFill/>
        </p:spPr>
        <p:txBody>
          <a:bodyPr wrap="square" rtlCol="0">
            <a:spAutoFit/>
          </a:bodyPr>
          <a:lstStyle/>
          <a:p>
            <a:pPr marL="342900" indent="-342900">
              <a:buAutoNum type="arabicPeriod"/>
            </a:pPr>
            <a:r>
              <a:rPr lang="en-NO" dirty="0"/>
              <a:t>Easy to work with relevant technologies.</a:t>
            </a:r>
          </a:p>
          <a:p>
            <a:pPr marL="342900" indent="-342900">
              <a:buAutoNum type="arabicPeriod"/>
            </a:pPr>
            <a:r>
              <a:rPr lang="en-NO" dirty="0"/>
              <a:t>Easy to work on something with users.</a:t>
            </a:r>
          </a:p>
        </p:txBody>
      </p:sp>
      <p:sp>
        <p:nvSpPr>
          <p:cNvPr id="7" name="TextBox 6">
            <a:extLst>
              <a:ext uri="{FF2B5EF4-FFF2-40B4-BE49-F238E27FC236}">
                <a16:creationId xmlns:a16="http://schemas.microsoft.com/office/drawing/2014/main" id="{D6AB0477-4A4B-8BA2-8A13-03D0F2467518}"/>
              </a:ext>
            </a:extLst>
          </p:cNvPr>
          <p:cNvSpPr txBox="1"/>
          <p:nvPr/>
        </p:nvSpPr>
        <p:spPr>
          <a:xfrm>
            <a:off x="6753775" y="5004978"/>
            <a:ext cx="4328173" cy="1200329"/>
          </a:xfrm>
          <a:prstGeom prst="rect">
            <a:avLst/>
          </a:prstGeom>
          <a:noFill/>
        </p:spPr>
        <p:txBody>
          <a:bodyPr wrap="none" rtlCol="0">
            <a:spAutoFit/>
          </a:bodyPr>
          <a:lstStyle/>
          <a:p>
            <a:pPr marL="342900" indent="-342900">
              <a:buAutoNum type="arabicPeriod"/>
            </a:pPr>
            <a:r>
              <a:rPr lang="en-NO" dirty="0"/>
              <a:t>Shows that you can work independently.</a:t>
            </a:r>
          </a:p>
          <a:p>
            <a:pPr marL="342900" indent="-342900">
              <a:buAutoNum type="arabicPeriod"/>
            </a:pPr>
            <a:r>
              <a:rPr lang="en-NO" dirty="0"/>
              <a:t>Shows that you can take ownership.</a:t>
            </a:r>
          </a:p>
          <a:p>
            <a:pPr marL="342900" indent="-342900">
              <a:buAutoNum type="arabicPeriod"/>
            </a:pPr>
            <a:r>
              <a:rPr lang="en-NO" dirty="0"/>
              <a:t>More impressive if you also get users.</a:t>
            </a:r>
          </a:p>
          <a:p>
            <a:pPr marL="342900" indent="-342900">
              <a:buAutoNum type="arabicPeriod"/>
            </a:pPr>
            <a:endParaRPr lang="en-NO" dirty="0"/>
          </a:p>
        </p:txBody>
      </p:sp>
    </p:spTree>
    <p:extLst>
      <p:ext uri="{BB962C8B-B14F-4D97-AF65-F5344CB8AC3E}">
        <p14:creationId xmlns:p14="http://schemas.microsoft.com/office/powerpoint/2010/main" val="2631027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5305-D6BB-2C64-CD9E-1476A8104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A2E725-BE13-025E-1C24-011BFF2B6366}"/>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6C2345C7-71FC-A646-959E-AA9D4ADA2AB4}"/>
              </a:ext>
            </a:extLst>
          </p:cNvPr>
          <p:cNvSpPr txBox="1"/>
          <p:nvPr/>
        </p:nvSpPr>
        <p:spPr>
          <a:xfrm>
            <a:off x="93784" y="1506023"/>
            <a:ext cx="4021016" cy="1200329"/>
          </a:xfrm>
          <a:prstGeom prst="rect">
            <a:avLst/>
          </a:prstGeom>
          <a:noFill/>
        </p:spPr>
        <p:txBody>
          <a:bodyPr wrap="square" rtlCol="0">
            <a:spAutoFit/>
          </a:bodyPr>
          <a:lstStyle/>
          <a:p>
            <a:r>
              <a:rPr lang="en-NO" sz="3600" dirty="0"/>
              <a:t>The job-application feedback loop™</a:t>
            </a:r>
          </a:p>
        </p:txBody>
      </p:sp>
      <p:pic>
        <p:nvPicPr>
          <p:cNvPr id="3" name="Picture 2">
            <a:extLst>
              <a:ext uri="{FF2B5EF4-FFF2-40B4-BE49-F238E27FC236}">
                <a16:creationId xmlns:a16="http://schemas.microsoft.com/office/drawing/2014/main" id="{35BB8EB7-0F90-A887-7440-ED0234E9145B}"/>
              </a:ext>
            </a:extLst>
          </p:cNvPr>
          <p:cNvPicPr>
            <a:picLocks noChangeAspect="1"/>
          </p:cNvPicPr>
          <p:nvPr/>
        </p:nvPicPr>
        <p:blipFill>
          <a:blip r:embed="rId3"/>
          <a:stretch>
            <a:fillRect/>
          </a:stretch>
        </p:blipFill>
        <p:spPr>
          <a:xfrm>
            <a:off x="4118710" y="1365347"/>
            <a:ext cx="7772400" cy="5246251"/>
          </a:xfrm>
          <a:prstGeom prst="rect">
            <a:avLst/>
          </a:prstGeom>
        </p:spPr>
      </p:pic>
    </p:spTree>
    <p:extLst>
      <p:ext uri="{BB962C8B-B14F-4D97-AF65-F5344CB8AC3E}">
        <p14:creationId xmlns:p14="http://schemas.microsoft.com/office/powerpoint/2010/main" val="3289399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B630F-34FB-6CF0-3F0B-364EB7BD1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24862-34EC-62D7-CAFA-08CCF6764381}"/>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3523571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7F5E-13EB-E82B-8D5C-235270AF8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702AC-64D1-0B9E-2061-92ED3C751787}"/>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9C8DB024-D4FB-BDFC-1B59-E764BD4943D6}"/>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maintains and evolves a technical solution to remain relevant</a:t>
            </a:r>
          </a:p>
          <a:p>
            <a:pPr algn="ctr"/>
            <a:endParaRPr lang="en-NO" sz="3200" dirty="0"/>
          </a:p>
        </p:txBody>
      </p:sp>
    </p:spTree>
    <p:extLst>
      <p:ext uri="{BB962C8B-B14F-4D97-AF65-F5344CB8AC3E}">
        <p14:creationId xmlns:p14="http://schemas.microsoft.com/office/powerpoint/2010/main" val="2429624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8DF45-0B01-E1C6-0261-9B77C1207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E92F1-84B7-4CA2-C960-957D53099A29}"/>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4EE6132E-FAC9-926A-4540-78F529F5A460}"/>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a:t>
            </a:r>
            <a:r>
              <a:rPr lang="en-GB" sz="3200" dirty="0">
                <a:solidFill>
                  <a:srgbClr val="FF0000"/>
                </a:solidFill>
              </a:rPr>
              <a:t>maintains and evolves</a:t>
            </a:r>
            <a:r>
              <a:rPr lang="en-GB" sz="3200" dirty="0"/>
              <a:t> a technical solution to remain relevant</a:t>
            </a:r>
          </a:p>
          <a:p>
            <a:pPr algn="ctr"/>
            <a:endParaRPr lang="en-NO" sz="3200" dirty="0"/>
          </a:p>
        </p:txBody>
      </p:sp>
      <p:sp>
        <p:nvSpPr>
          <p:cNvPr id="4" name="TextBox 3">
            <a:extLst>
              <a:ext uri="{FF2B5EF4-FFF2-40B4-BE49-F238E27FC236}">
                <a16:creationId xmlns:a16="http://schemas.microsoft.com/office/drawing/2014/main" id="{2531D201-32A0-AEED-5073-163DDE18363A}"/>
              </a:ext>
            </a:extLst>
          </p:cNvPr>
          <p:cNvSpPr txBox="1"/>
          <p:nvPr/>
        </p:nvSpPr>
        <p:spPr>
          <a:xfrm>
            <a:off x="2339164" y="2023049"/>
            <a:ext cx="7687810" cy="369332"/>
          </a:xfrm>
          <a:prstGeom prst="rect">
            <a:avLst/>
          </a:prstGeom>
          <a:noFill/>
        </p:spPr>
        <p:txBody>
          <a:bodyPr wrap="none" rtlCol="0">
            <a:spAutoFit/>
          </a:bodyPr>
          <a:lstStyle/>
          <a:p>
            <a:r>
              <a:rPr lang="en-NO" dirty="0">
                <a:solidFill>
                  <a:srgbClr val="FF0000"/>
                </a:solidFill>
              </a:rPr>
              <a:t>Fixing bugs, improving performance, security fixes, adding new functionality, etc</a:t>
            </a:r>
          </a:p>
        </p:txBody>
      </p:sp>
      <p:cxnSp>
        <p:nvCxnSpPr>
          <p:cNvPr id="5" name="Straight Arrow Connector 4">
            <a:extLst>
              <a:ext uri="{FF2B5EF4-FFF2-40B4-BE49-F238E27FC236}">
                <a16:creationId xmlns:a16="http://schemas.microsoft.com/office/drawing/2014/main" id="{89D73F23-2B9C-2CF5-968B-CBB1A1616A9F}"/>
              </a:ext>
            </a:extLst>
          </p:cNvPr>
          <p:cNvCxnSpPr>
            <a:cxnSpLocks/>
          </p:cNvCxnSpPr>
          <p:nvPr/>
        </p:nvCxnSpPr>
        <p:spPr>
          <a:xfrm>
            <a:off x="5326912" y="2520023"/>
            <a:ext cx="893134" cy="5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59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9026-F181-DBBD-79E6-0174FBB46154}"/>
              </a:ext>
            </a:extLst>
          </p:cNvPr>
          <p:cNvSpPr>
            <a:spLocks noGrp="1"/>
          </p:cNvSpPr>
          <p:nvPr>
            <p:ph type="title"/>
          </p:nvPr>
        </p:nvSpPr>
        <p:spPr/>
        <p:txBody>
          <a:bodyPr/>
          <a:lstStyle/>
          <a:p>
            <a:r>
              <a:rPr lang="en-NO" dirty="0"/>
              <a:t>Advice #1: </a:t>
            </a:r>
            <a:r>
              <a:rPr lang="en-GB" dirty="0"/>
              <a:t>Don't use AI*</a:t>
            </a:r>
            <a:endParaRPr lang="en-NO" dirty="0"/>
          </a:p>
        </p:txBody>
      </p:sp>
      <p:sp>
        <p:nvSpPr>
          <p:cNvPr id="3" name="Content Placeholder 2">
            <a:extLst>
              <a:ext uri="{FF2B5EF4-FFF2-40B4-BE49-F238E27FC236}">
                <a16:creationId xmlns:a16="http://schemas.microsoft.com/office/drawing/2014/main" id="{978FF13B-7B6C-9559-F4CC-9E2C3D08BFD4}"/>
              </a:ext>
            </a:extLst>
          </p:cNvPr>
          <p:cNvSpPr>
            <a:spLocks noGrp="1"/>
          </p:cNvSpPr>
          <p:nvPr>
            <p:ph idx="1"/>
          </p:nvPr>
        </p:nvSpPr>
        <p:spPr/>
        <p:txBody>
          <a:bodyPr/>
          <a:lstStyle/>
          <a:p>
            <a:endParaRPr lang="en-NO" dirty="0"/>
          </a:p>
        </p:txBody>
      </p:sp>
    </p:spTree>
    <p:extLst>
      <p:ext uri="{BB962C8B-B14F-4D97-AF65-F5344CB8AC3E}">
        <p14:creationId xmlns:p14="http://schemas.microsoft.com/office/powerpoint/2010/main" val="2511620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C5510-B7A3-B68C-41F4-B199D4399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4607B-004A-9A45-AA17-7B17D6A1AA14}"/>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1C1B68C3-93B4-F893-3210-73872DD9983E}"/>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a:t>
            </a:r>
            <a:r>
              <a:rPr lang="en-GB" sz="3200" dirty="0">
                <a:solidFill>
                  <a:srgbClr val="FF0000"/>
                </a:solidFill>
              </a:rPr>
              <a:t>maintains and evolves</a:t>
            </a:r>
            <a:r>
              <a:rPr lang="en-GB" sz="3200" dirty="0"/>
              <a:t> a technical solution to </a:t>
            </a:r>
            <a:r>
              <a:rPr lang="en-GB" sz="3200" dirty="0">
                <a:solidFill>
                  <a:srgbClr val="FF0000"/>
                </a:solidFill>
              </a:rPr>
              <a:t>remain</a:t>
            </a:r>
            <a:r>
              <a:rPr lang="en-GB" sz="3200" dirty="0"/>
              <a:t> </a:t>
            </a:r>
            <a:r>
              <a:rPr lang="en-GB" sz="3200" dirty="0">
                <a:solidFill>
                  <a:srgbClr val="FF0000"/>
                </a:solidFill>
              </a:rPr>
              <a:t>relevant</a:t>
            </a:r>
          </a:p>
          <a:p>
            <a:pPr algn="ctr"/>
            <a:endParaRPr lang="en-NO" sz="3200" dirty="0"/>
          </a:p>
        </p:txBody>
      </p:sp>
      <p:sp>
        <p:nvSpPr>
          <p:cNvPr id="4" name="TextBox 3">
            <a:extLst>
              <a:ext uri="{FF2B5EF4-FFF2-40B4-BE49-F238E27FC236}">
                <a16:creationId xmlns:a16="http://schemas.microsoft.com/office/drawing/2014/main" id="{E092697F-F0CE-BB51-C63B-403423B31ED2}"/>
              </a:ext>
            </a:extLst>
          </p:cNvPr>
          <p:cNvSpPr txBox="1"/>
          <p:nvPr/>
        </p:nvSpPr>
        <p:spPr>
          <a:xfrm>
            <a:off x="2339164" y="2023049"/>
            <a:ext cx="7798417" cy="369332"/>
          </a:xfrm>
          <a:prstGeom prst="rect">
            <a:avLst/>
          </a:prstGeom>
          <a:noFill/>
        </p:spPr>
        <p:txBody>
          <a:bodyPr wrap="none" rtlCol="0">
            <a:spAutoFit/>
          </a:bodyPr>
          <a:lstStyle/>
          <a:p>
            <a:r>
              <a:rPr lang="en-NO" dirty="0">
                <a:solidFill>
                  <a:srgbClr val="FF0000"/>
                </a:solidFill>
              </a:rPr>
              <a:t>Fixing bugs, improving performance, security fixes, adding new functionality, etc</a:t>
            </a:r>
          </a:p>
        </p:txBody>
      </p:sp>
      <p:cxnSp>
        <p:nvCxnSpPr>
          <p:cNvPr id="5" name="Straight Arrow Connector 4">
            <a:extLst>
              <a:ext uri="{FF2B5EF4-FFF2-40B4-BE49-F238E27FC236}">
                <a16:creationId xmlns:a16="http://schemas.microsoft.com/office/drawing/2014/main" id="{B74059C9-D49A-C64F-B615-D0044E14FC76}"/>
              </a:ext>
            </a:extLst>
          </p:cNvPr>
          <p:cNvCxnSpPr>
            <a:cxnSpLocks/>
          </p:cNvCxnSpPr>
          <p:nvPr/>
        </p:nvCxnSpPr>
        <p:spPr>
          <a:xfrm>
            <a:off x="5326912" y="2520023"/>
            <a:ext cx="893134" cy="5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B89A6BB-733F-CF7C-4F0E-12BF207FA401}"/>
              </a:ext>
            </a:extLst>
          </p:cNvPr>
          <p:cNvSpPr txBox="1"/>
          <p:nvPr/>
        </p:nvSpPr>
        <p:spPr>
          <a:xfrm>
            <a:off x="2806926" y="4868453"/>
            <a:ext cx="7474758" cy="646331"/>
          </a:xfrm>
          <a:prstGeom prst="rect">
            <a:avLst/>
          </a:prstGeom>
          <a:noFill/>
        </p:spPr>
        <p:txBody>
          <a:bodyPr wrap="square" rtlCol="0">
            <a:spAutoFit/>
          </a:bodyPr>
          <a:lstStyle/>
          <a:p>
            <a:r>
              <a:rPr lang="en-NO" dirty="0">
                <a:solidFill>
                  <a:srgbClr val="FF0000"/>
                </a:solidFill>
              </a:rPr>
              <a:t>The ability to continue to evolve and maintain the product at a </a:t>
            </a:r>
            <a:r>
              <a:rPr lang="en-GB" dirty="0">
                <a:solidFill>
                  <a:srgbClr val="FF0000"/>
                </a:solidFill>
              </a:rPr>
              <a:t>competitive</a:t>
            </a:r>
            <a:r>
              <a:rPr lang="en-NO" dirty="0">
                <a:solidFill>
                  <a:srgbClr val="FF0000"/>
                </a:solidFill>
              </a:rPr>
              <a:t> pace.</a:t>
            </a:r>
          </a:p>
        </p:txBody>
      </p:sp>
      <p:cxnSp>
        <p:nvCxnSpPr>
          <p:cNvPr id="8" name="Straight Arrow Connector 7">
            <a:extLst>
              <a:ext uri="{FF2B5EF4-FFF2-40B4-BE49-F238E27FC236}">
                <a16:creationId xmlns:a16="http://schemas.microsoft.com/office/drawing/2014/main" id="{4961F38A-7F56-97A1-2687-BF9C220E990D}"/>
              </a:ext>
            </a:extLst>
          </p:cNvPr>
          <p:cNvCxnSpPr>
            <a:cxnSpLocks/>
          </p:cNvCxnSpPr>
          <p:nvPr/>
        </p:nvCxnSpPr>
        <p:spPr>
          <a:xfrm flipV="1">
            <a:off x="5773479" y="4178595"/>
            <a:ext cx="871870" cy="6234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37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B20A-75D1-66D7-5FBC-36D6D4B1F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5C9CE-016D-C485-8634-94069FCF3D06}"/>
              </a:ext>
            </a:extLst>
          </p:cNvPr>
          <p:cNvSpPr>
            <a:spLocks noGrp="1"/>
          </p:cNvSpPr>
          <p:nvPr>
            <p:ph type="title"/>
          </p:nvPr>
        </p:nvSpPr>
        <p:spPr/>
        <p:txBody>
          <a:bodyPr/>
          <a:lstStyle/>
          <a:p>
            <a:r>
              <a:rPr lang="en-GB" dirty="0"/>
              <a:t>Advice #2: "Working" is the bare minimum</a:t>
            </a:r>
            <a:endParaRPr lang="en-NO" dirty="0"/>
          </a:p>
        </p:txBody>
      </p:sp>
      <p:sp>
        <p:nvSpPr>
          <p:cNvPr id="6" name="TextBox 5">
            <a:extLst>
              <a:ext uri="{FF2B5EF4-FFF2-40B4-BE49-F238E27FC236}">
                <a16:creationId xmlns:a16="http://schemas.microsoft.com/office/drawing/2014/main" id="{C68D7E46-32FD-FD6F-4DF4-70BC46F2F850}"/>
              </a:ext>
            </a:extLst>
          </p:cNvPr>
          <p:cNvSpPr txBox="1"/>
          <p:nvPr/>
        </p:nvSpPr>
        <p:spPr>
          <a:xfrm>
            <a:off x="3539562" y="2875002"/>
            <a:ext cx="5112875" cy="1107996"/>
          </a:xfrm>
          <a:prstGeom prst="rect">
            <a:avLst/>
          </a:prstGeom>
          <a:noFill/>
        </p:spPr>
        <p:txBody>
          <a:bodyPr wrap="none" rtlCol="0">
            <a:spAutoFit/>
          </a:bodyPr>
          <a:lstStyle/>
          <a:p>
            <a:r>
              <a:rPr lang="en-NO" sz="6600" dirty="0"/>
              <a:t>Technical debt</a:t>
            </a:r>
          </a:p>
        </p:txBody>
      </p:sp>
    </p:spTree>
    <p:extLst>
      <p:ext uri="{BB962C8B-B14F-4D97-AF65-F5344CB8AC3E}">
        <p14:creationId xmlns:p14="http://schemas.microsoft.com/office/powerpoint/2010/main" val="3140824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33895-6EAA-D7C8-36B3-99B14AAE3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ED115-A18E-715D-5225-7B7A1A8F7C77}"/>
              </a:ext>
            </a:extLst>
          </p:cNvPr>
          <p:cNvSpPr>
            <a:spLocks noGrp="1"/>
          </p:cNvSpPr>
          <p:nvPr>
            <p:ph type="title"/>
          </p:nvPr>
        </p:nvSpPr>
        <p:spPr/>
        <p:txBody>
          <a:bodyPr/>
          <a:lstStyle/>
          <a:p>
            <a:r>
              <a:rPr lang="en-GB" dirty="0"/>
              <a:t>Advice #2: "Working" is the bare minimum</a:t>
            </a:r>
            <a:endParaRPr lang="en-NO" dirty="0"/>
          </a:p>
        </p:txBody>
      </p:sp>
      <p:pic>
        <p:nvPicPr>
          <p:cNvPr id="4098" name="Picture 2" descr="Nokia Logo History">
            <a:extLst>
              <a:ext uri="{FF2B5EF4-FFF2-40B4-BE49-F238E27FC236}">
                <a16:creationId xmlns:a16="http://schemas.microsoft.com/office/drawing/2014/main" id="{99276D19-B84F-0B05-313E-D96EA95E63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75" b="25266"/>
          <a:stretch>
            <a:fillRect/>
          </a:stretch>
        </p:blipFill>
        <p:spPr bwMode="auto">
          <a:xfrm>
            <a:off x="551331" y="3164916"/>
            <a:ext cx="5338482" cy="1479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tory of Friendster. Created in 2002, Friendster burst ...">
            <a:extLst>
              <a:ext uri="{FF2B5EF4-FFF2-40B4-BE49-F238E27FC236}">
                <a16:creationId xmlns:a16="http://schemas.microsoft.com/office/drawing/2014/main" id="{67ABE805-0806-39E6-8030-4695B595F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058" y="1475060"/>
            <a:ext cx="3823447" cy="26284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night Capital Group - Wikipedia">
            <a:extLst>
              <a:ext uri="{FF2B5EF4-FFF2-40B4-BE49-F238E27FC236}">
                <a16:creationId xmlns:a16="http://schemas.microsoft.com/office/drawing/2014/main" id="{6CA338FF-EC03-B000-5DD6-C02C13AB02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189" y="4644093"/>
            <a:ext cx="5145741" cy="195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2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7093F-CE21-6799-431C-496E039309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5A8D3D-B0A5-5B11-093F-649E26E4EA5F}"/>
              </a:ext>
            </a:extLst>
          </p:cNvPr>
          <p:cNvPicPr>
            <a:picLocks noChangeAspect="1"/>
          </p:cNvPicPr>
          <p:nvPr/>
        </p:nvPicPr>
        <p:blipFill>
          <a:blip r:embed="rId2"/>
          <a:stretch>
            <a:fillRect/>
          </a:stretch>
        </p:blipFill>
        <p:spPr>
          <a:xfrm>
            <a:off x="673995" y="2267014"/>
            <a:ext cx="10679805" cy="4375833"/>
          </a:xfrm>
          <a:prstGeom prst="rect">
            <a:avLst/>
          </a:prstGeom>
        </p:spPr>
      </p:pic>
      <p:sp>
        <p:nvSpPr>
          <p:cNvPr id="4" name="TextBox 3">
            <a:extLst>
              <a:ext uri="{FF2B5EF4-FFF2-40B4-BE49-F238E27FC236}">
                <a16:creationId xmlns:a16="http://schemas.microsoft.com/office/drawing/2014/main" id="{052C1AF6-AA31-E11C-6896-741D94744389}"/>
              </a:ext>
            </a:extLst>
          </p:cNvPr>
          <p:cNvSpPr txBox="1"/>
          <p:nvPr/>
        </p:nvSpPr>
        <p:spPr>
          <a:xfrm>
            <a:off x="673995" y="1690688"/>
            <a:ext cx="2655727" cy="369332"/>
          </a:xfrm>
          <a:prstGeom prst="rect">
            <a:avLst/>
          </a:prstGeom>
          <a:noFill/>
        </p:spPr>
        <p:txBody>
          <a:bodyPr wrap="none" rtlCol="0">
            <a:spAutoFit/>
          </a:bodyPr>
          <a:lstStyle/>
          <a:p>
            <a:r>
              <a:rPr lang="en-NO" dirty="0"/>
              <a:t>The tech-debt death spiral</a:t>
            </a:r>
          </a:p>
        </p:txBody>
      </p:sp>
      <p:sp>
        <p:nvSpPr>
          <p:cNvPr id="6" name="Title 5">
            <a:extLst>
              <a:ext uri="{FF2B5EF4-FFF2-40B4-BE49-F238E27FC236}">
                <a16:creationId xmlns:a16="http://schemas.microsoft.com/office/drawing/2014/main" id="{86C91926-61E9-7041-DA09-F22445402597}"/>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74274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2BE0C-73DD-B60B-2EFD-9C9EFF36C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6CF4BD-97C7-8A28-941A-06487B6ABD76}"/>
              </a:ext>
            </a:extLst>
          </p:cNvPr>
          <p:cNvSpPr txBox="1"/>
          <p:nvPr/>
        </p:nvSpPr>
        <p:spPr>
          <a:xfrm>
            <a:off x="838200" y="2305615"/>
            <a:ext cx="9485674" cy="2246769"/>
          </a:xfrm>
          <a:prstGeom prst="rect">
            <a:avLst/>
          </a:prstGeom>
          <a:noFill/>
        </p:spPr>
        <p:txBody>
          <a:bodyPr wrap="none" rtlCol="0">
            <a:spAutoFit/>
          </a:bodyPr>
          <a:lstStyle/>
          <a:p>
            <a:r>
              <a:rPr lang="en-NO" sz="2800" dirty="0"/>
              <a:t>Reading recommendations:</a:t>
            </a:r>
          </a:p>
          <a:p>
            <a:endParaRPr lang="en-NO" sz="2800" dirty="0"/>
          </a:p>
          <a:p>
            <a:pPr marL="285750" indent="-285750">
              <a:buFont typeface="Arial" panose="020B0604020202020204" pitchFamily="34" charset="0"/>
              <a:buChar char="•"/>
            </a:pPr>
            <a:r>
              <a:rPr lang="en-GB" sz="2800" dirty="0"/>
              <a:t>Clean Coder: A code of Conduct for Professional Programmers</a:t>
            </a:r>
          </a:p>
          <a:p>
            <a:pPr marL="285750" indent="-285750">
              <a:buFont typeface="Arial" panose="020B0604020202020204" pitchFamily="34" charset="0"/>
              <a:buChar char="•"/>
            </a:pPr>
            <a:r>
              <a:rPr lang="en-GB" sz="2800" dirty="0"/>
              <a:t>The Pragmatic Programmer: From Journeyman to Master</a:t>
            </a:r>
          </a:p>
          <a:p>
            <a:pPr marL="285750" indent="-285750">
              <a:buFont typeface="Arial" panose="020B0604020202020204" pitchFamily="34" charset="0"/>
              <a:buChar char="•"/>
            </a:pPr>
            <a:r>
              <a:rPr lang="en-GB" sz="2800" dirty="0"/>
              <a:t>The Software Craftsman: Professionalism, Pragmatism, Pride</a:t>
            </a:r>
            <a:endParaRPr lang="en-NO" sz="2800" dirty="0"/>
          </a:p>
        </p:txBody>
      </p:sp>
      <p:sp>
        <p:nvSpPr>
          <p:cNvPr id="6" name="Title 5">
            <a:extLst>
              <a:ext uri="{FF2B5EF4-FFF2-40B4-BE49-F238E27FC236}">
                <a16:creationId xmlns:a16="http://schemas.microsoft.com/office/drawing/2014/main" id="{ECF02E13-154B-D589-9EBB-8FDB2BFB3ABE}"/>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513801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F1AF7-F249-3C3B-8105-1D0584E0C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20840-9C27-0B3B-CBC0-96B0B8EC1460}"/>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4" name="Picture 3">
            <a:extLst>
              <a:ext uri="{FF2B5EF4-FFF2-40B4-BE49-F238E27FC236}">
                <a16:creationId xmlns:a16="http://schemas.microsoft.com/office/drawing/2014/main" id="{BFE2A80A-09B1-603D-C2CE-678D01F1179B}"/>
              </a:ext>
            </a:extLst>
          </p:cNvPr>
          <p:cNvPicPr>
            <a:picLocks noChangeAspect="1"/>
          </p:cNvPicPr>
          <p:nvPr/>
        </p:nvPicPr>
        <p:blipFill>
          <a:blip r:embed="rId2"/>
          <a:stretch>
            <a:fillRect/>
          </a:stretch>
        </p:blipFill>
        <p:spPr>
          <a:xfrm>
            <a:off x="2209800" y="7118301"/>
            <a:ext cx="7772400" cy="4716433"/>
          </a:xfrm>
          <a:prstGeom prst="rect">
            <a:avLst/>
          </a:prstGeom>
        </p:spPr>
      </p:pic>
    </p:spTree>
    <p:extLst>
      <p:ext uri="{BB962C8B-B14F-4D97-AF65-F5344CB8AC3E}">
        <p14:creationId xmlns:p14="http://schemas.microsoft.com/office/powerpoint/2010/main" val="2294450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7E3F-3BD6-DE76-70AC-53240DE5F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B891-43B9-F187-889A-88D80A2D186B}"/>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44CBD2A1-F6D1-AD8B-9AB4-D6B25D25B0D1}"/>
              </a:ext>
            </a:extLst>
          </p:cNvPr>
          <p:cNvPicPr>
            <a:picLocks noChangeAspect="1"/>
          </p:cNvPicPr>
          <p:nvPr/>
        </p:nvPicPr>
        <p:blipFill>
          <a:blip r:embed="rId2"/>
          <a:stretch>
            <a:fillRect/>
          </a:stretch>
        </p:blipFill>
        <p:spPr>
          <a:xfrm>
            <a:off x="1926259" y="1594072"/>
            <a:ext cx="8339482" cy="5263928"/>
          </a:xfrm>
          <a:prstGeom prst="rect">
            <a:avLst/>
          </a:prstGeom>
        </p:spPr>
      </p:pic>
      <p:pic>
        <p:nvPicPr>
          <p:cNvPr id="6" name="Picture 5">
            <a:extLst>
              <a:ext uri="{FF2B5EF4-FFF2-40B4-BE49-F238E27FC236}">
                <a16:creationId xmlns:a16="http://schemas.microsoft.com/office/drawing/2014/main" id="{67B4A718-B016-ED0C-6F9A-00D31988D0B1}"/>
              </a:ext>
            </a:extLst>
          </p:cNvPr>
          <p:cNvPicPr>
            <a:picLocks noChangeAspect="1"/>
          </p:cNvPicPr>
          <p:nvPr/>
        </p:nvPicPr>
        <p:blipFill>
          <a:blip r:embed="rId3"/>
          <a:stretch>
            <a:fillRect/>
          </a:stretch>
        </p:blipFill>
        <p:spPr>
          <a:xfrm>
            <a:off x="13380732" y="2758873"/>
            <a:ext cx="8133362" cy="4099127"/>
          </a:xfrm>
          <a:prstGeom prst="rect">
            <a:avLst/>
          </a:prstGeom>
        </p:spPr>
      </p:pic>
    </p:spTree>
    <p:extLst>
      <p:ext uri="{BB962C8B-B14F-4D97-AF65-F5344CB8AC3E}">
        <p14:creationId xmlns:p14="http://schemas.microsoft.com/office/powerpoint/2010/main" val="4007187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61833-3B12-1CED-322A-E2790D586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4AD1A-BDE0-D233-F8F3-3DCA83AE746D}"/>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7388F157-CEFF-3F6B-FDFB-B2FFA7124510}"/>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AA72DCD4-2E80-91BA-0454-1494ED719757}"/>
              </a:ext>
            </a:extLst>
          </p:cNvPr>
          <p:cNvPicPr>
            <a:picLocks noChangeAspect="1"/>
          </p:cNvPicPr>
          <p:nvPr/>
        </p:nvPicPr>
        <p:blipFill>
          <a:blip r:embed="rId3"/>
          <a:stretch>
            <a:fillRect/>
          </a:stretch>
        </p:blipFill>
        <p:spPr>
          <a:xfrm>
            <a:off x="3947974" y="2758873"/>
            <a:ext cx="8133362" cy="4099127"/>
          </a:xfrm>
          <a:prstGeom prst="rect">
            <a:avLst/>
          </a:prstGeom>
        </p:spPr>
      </p:pic>
    </p:spTree>
    <p:extLst>
      <p:ext uri="{BB962C8B-B14F-4D97-AF65-F5344CB8AC3E}">
        <p14:creationId xmlns:p14="http://schemas.microsoft.com/office/powerpoint/2010/main" val="1485069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F7B8-C0F1-C02A-E5AF-C83DD0D77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00C93-1D43-A9F2-371E-A7264286A0C5}"/>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2847CB0E-06CB-4FE8-7EB3-FDC03CAAC409}"/>
              </a:ext>
            </a:extLst>
          </p:cNvPr>
          <p:cNvPicPr>
            <a:picLocks noChangeAspect="1"/>
          </p:cNvPicPr>
          <p:nvPr/>
        </p:nvPicPr>
        <p:blipFill>
          <a:blip r:embed="rId3"/>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EBF2A423-02BA-B2FA-F78C-39B81479E05D}"/>
              </a:ext>
            </a:extLst>
          </p:cNvPr>
          <p:cNvPicPr>
            <a:picLocks noChangeAspect="1"/>
          </p:cNvPicPr>
          <p:nvPr/>
        </p:nvPicPr>
        <p:blipFill>
          <a:blip r:embed="rId4"/>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CA85A522-C58F-35CF-09BC-C980309B4EAE}"/>
              </a:ext>
            </a:extLst>
          </p:cNvPr>
          <p:cNvSpPr/>
          <p:nvPr/>
        </p:nvSpPr>
        <p:spPr>
          <a:xfrm>
            <a:off x="3947974" y="2758873"/>
            <a:ext cx="8133362" cy="5650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B9EEB079-31C8-7EDC-FEB3-2FC5F5B932B8}"/>
              </a:ext>
            </a:extLst>
          </p:cNvPr>
          <p:cNvSpPr/>
          <p:nvPr/>
        </p:nvSpPr>
        <p:spPr>
          <a:xfrm>
            <a:off x="3947974" y="4021521"/>
            <a:ext cx="8133362"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2420A0FA-9629-DA93-0012-1630D7BAE8ED}"/>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57AE33AC-2F6A-CB9D-40E0-EFFEC9806F26}"/>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45879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D11B-2C49-32D1-C6FD-CEF2E1358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F7692-85DC-DB85-CE40-16BFE639AF82}"/>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DED1E9FB-88B4-F5D1-4ACA-0D74481E691A}"/>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800181AB-8D56-4093-13FB-0EF06D6EC428}"/>
              </a:ext>
            </a:extLst>
          </p:cNvPr>
          <p:cNvPicPr>
            <a:picLocks noChangeAspect="1"/>
          </p:cNvPicPr>
          <p:nvPr/>
        </p:nvPicPr>
        <p:blipFill>
          <a:blip r:embed="rId3"/>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21626DF8-57E3-2D24-18CC-845205F1587A}"/>
              </a:ext>
            </a:extLst>
          </p:cNvPr>
          <p:cNvSpPr/>
          <p:nvPr/>
        </p:nvSpPr>
        <p:spPr>
          <a:xfrm>
            <a:off x="3947974" y="2758872"/>
            <a:ext cx="8133362" cy="141017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38D89B75-845F-6C5D-4A15-DA8629517B04}"/>
              </a:ext>
            </a:extLst>
          </p:cNvPr>
          <p:cNvSpPr/>
          <p:nvPr/>
        </p:nvSpPr>
        <p:spPr>
          <a:xfrm>
            <a:off x="3947974" y="5398169"/>
            <a:ext cx="8133362" cy="1459832"/>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35269783-FA56-D59E-CAC3-180753B1E838}"/>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B50C7A2D-D238-3395-9AF0-E3E96E22E6A7}"/>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69213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8FB29-D852-6812-C1F7-9B67F4942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1A2D-A62C-83C8-7E1E-B206699C84D7}"/>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E979AAA-F90C-135A-0915-5EDC7290F82E}"/>
              </a:ext>
            </a:extLst>
          </p:cNvPr>
          <p:cNvPicPr>
            <a:picLocks noChangeAspect="1"/>
          </p:cNvPicPr>
          <p:nvPr/>
        </p:nvPicPr>
        <p:blipFill>
          <a:blip r:embed="rId2"/>
          <a:stretch>
            <a:fillRect/>
          </a:stretch>
        </p:blipFill>
        <p:spPr>
          <a:xfrm>
            <a:off x="1031255" y="2305482"/>
            <a:ext cx="5064745" cy="1464215"/>
          </a:xfrm>
          <a:prstGeom prst="rect">
            <a:avLst/>
          </a:prstGeom>
        </p:spPr>
      </p:pic>
      <p:pic>
        <p:nvPicPr>
          <p:cNvPr id="5" name="Picture 4">
            <a:extLst>
              <a:ext uri="{FF2B5EF4-FFF2-40B4-BE49-F238E27FC236}">
                <a16:creationId xmlns:a16="http://schemas.microsoft.com/office/drawing/2014/main" id="{BEAFFB69-2C68-BCBB-0513-D94CB2F2EADB}"/>
              </a:ext>
            </a:extLst>
          </p:cNvPr>
          <p:cNvPicPr>
            <a:picLocks noChangeAspect="1"/>
          </p:cNvPicPr>
          <p:nvPr/>
        </p:nvPicPr>
        <p:blipFill>
          <a:blip r:embed="rId3"/>
          <a:stretch>
            <a:fillRect/>
          </a:stretch>
        </p:blipFill>
        <p:spPr>
          <a:xfrm>
            <a:off x="6642847" y="1690688"/>
            <a:ext cx="4710953" cy="1229588"/>
          </a:xfrm>
          <a:prstGeom prst="rect">
            <a:avLst/>
          </a:prstGeom>
        </p:spPr>
      </p:pic>
      <p:pic>
        <p:nvPicPr>
          <p:cNvPr id="6" name="Picture 5">
            <a:extLst>
              <a:ext uri="{FF2B5EF4-FFF2-40B4-BE49-F238E27FC236}">
                <a16:creationId xmlns:a16="http://schemas.microsoft.com/office/drawing/2014/main" id="{A2893451-63DD-0134-547F-2AA1178DAEB2}"/>
              </a:ext>
            </a:extLst>
          </p:cNvPr>
          <p:cNvPicPr>
            <a:picLocks noChangeAspect="1"/>
          </p:cNvPicPr>
          <p:nvPr/>
        </p:nvPicPr>
        <p:blipFill>
          <a:blip r:embed="rId4"/>
          <a:stretch>
            <a:fillRect/>
          </a:stretch>
        </p:blipFill>
        <p:spPr>
          <a:xfrm>
            <a:off x="7126628" y="4494051"/>
            <a:ext cx="4334435" cy="1595990"/>
          </a:xfrm>
          <a:prstGeom prst="rect">
            <a:avLst/>
          </a:prstGeom>
        </p:spPr>
      </p:pic>
      <p:pic>
        <p:nvPicPr>
          <p:cNvPr id="3" name="Picture 2">
            <a:extLst>
              <a:ext uri="{FF2B5EF4-FFF2-40B4-BE49-F238E27FC236}">
                <a16:creationId xmlns:a16="http://schemas.microsoft.com/office/drawing/2014/main" id="{977D8669-6541-7C2D-38D6-9E6697FD8FDA}"/>
              </a:ext>
            </a:extLst>
          </p:cNvPr>
          <p:cNvPicPr>
            <a:picLocks noChangeAspect="1"/>
          </p:cNvPicPr>
          <p:nvPr/>
        </p:nvPicPr>
        <p:blipFill>
          <a:blip r:embed="rId5"/>
          <a:stretch>
            <a:fillRect/>
          </a:stretch>
        </p:blipFill>
        <p:spPr>
          <a:xfrm>
            <a:off x="838200" y="4232430"/>
            <a:ext cx="6224765" cy="1059226"/>
          </a:xfrm>
          <a:prstGeom prst="rect">
            <a:avLst/>
          </a:prstGeom>
        </p:spPr>
      </p:pic>
    </p:spTree>
    <p:extLst>
      <p:ext uri="{BB962C8B-B14F-4D97-AF65-F5344CB8AC3E}">
        <p14:creationId xmlns:p14="http://schemas.microsoft.com/office/powerpoint/2010/main" val="2598869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AF2F7-7369-B31C-8065-1CA16FF54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CD76F-A29F-E44D-DCA2-7167AB3486F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62040CDE-1E34-9902-8ADC-2BFFD609BE0F}"/>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8B0798FA-EE61-2081-B862-A8B9C271ACE9}"/>
              </a:ext>
            </a:extLst>
          </p:cNvPr>
          <p:cNvPicPr>
            <a:picLocks noChangeAspect="1"/>
          </p:cNvPicPr>
          <p:nvPr/>
        </p:nvPicPr>
        <p:blipFill>
          <a:blip r:embed="rId3"/>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9D6F7640-583F-E564-5BC1-B5240067D442}"/>
              </a:ext>
            </a:extLst>
          </p:cNvPr>
          <p:cNvSpPr/>
          <p:nvPr/>
        </p:nvSpPr>
        <p:spPr>
          <a:xfrm>
            <a:off x="3947974" y="2758872"/>
            <a:ext cx="8133362" cy="285221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6B0BA09A-83BF-D8CE-7359-D7AB7865D36C}"/>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3FCCCD91-5294-1838-3961-3D06AEE8F3C4}"/>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512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E0AF-CE2E-9F59-F930-02FAB9937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EA26C-15EF-3B64-654D-81CEF44E7BE2}"/>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201D9C46-1C36-A382-B40C-E4C4361B2C35}"/>
              </a:ext>
            </a:extLst>
          </p:cNvPr>
          <p:cNvPicPr>
            <a:picLocks noChangeAspect="1"/>
          </p:cNvPicPr>
          <p:nvPr/>
        </p:nvPicPr>
        <p:blipFill>
          <a:blip r:embed="rId3"/>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092D8689-A376-56A8-4B34-6CF16A22911A}"/>
              </a:ext>
            </a:extLst>
          </p:cNvPr>
          <p:cNvPicPr>
            <a:picLocks noChangeAspect="1"/>
          </p:cNvPicPr>
          <p:nvPr/>
        </p:nvPicPr>
        <p:blipFill>
          <a:blip r:embed="rId4"/>
          <a:stretch>
            <a:fillRect/>
          </a:stretch>
        </p:blipFill>
        <p:spPr>
          <a:xfrm>
            <a:off x="3947974" y="2758873"/>
            <a:ext cx="8133362" cy="4099127"/>
          </a:xfrm>
          <a:prstGeom prst="rect">
            <a:avLst/>
          </a:prstGeom>
        </p:spPr>
      </p:pic>
      <p:sp>
        <p:nvSpPr>
          <p:cNvPr id="4" name="Rectangle 3">
            <a:extLst>
              <a:ext uri="{FF2B5EF4-FFF2-40B4-BE49-F238E27FC236}">
                <a16:creationId xmlns:a16="http://schemas.microsoft.com/office/drawing/2014/main" id="{C1209948-7192-776A-0ADA-BA93E346DA86}"/>
              </a:ext>
            </a:extLst>
          </p:cNvPr>
          <p:cNvSpPr/>
          <p:nvPr/>
        </p:nvSpPr>
        <p:spPr>
          <a:xfrm>
            <a:off x="0" y="1288473"/>
            <a:ext cx="12192000" cy="556952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E9D073D5-50E1-5A0D-5415-254A9E68F11A}"/>
              </a:ext>
            </a:extLst>
          </p:cNvPr>
          <p:cNvSpPr txBox="1"/>
          <p:nvPr/>
        </p:nvSpPr>
        <p:spPr>
          <a:xfrm>
            <a:off x="1653093" y="3044279"/>
            <a:ext cx="8885830" cy="769441"/>
          </a:xfrm>
          <a:prstGeom prst="rect">
            <a:avLst/>
          </a:prstGeom>
          <a:noFill/>
        </p:spPr>
        <p:txBody>
          <a:bodyPr wrap="none" rtlCol="0">
            <a:spAutoFit/>
          </a:bodyPr>
          <a:lstStyle/>
          <a:p>
            <a:pPr algn="ctr"/>
            <a:r>
              <a:rPr lang="en-NO" sz="4400" dirty="0"/>
              <a:t>Is this Object-oriented programming?</a:t>
            </a:r>
          </a:p>
        </p:txBody>
      </p:sp>
    </p:spTree>
    <p:extLst>
      <p:ext uri="{BB962C8B-B14F-4D97-AF65-F5344CB8AC3E}">
        <p14:creationId xmlns:p14="http://schemas.microsoft.com/office/powerpoint/2010/main" val="26220279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351E7-A56F-BC8E-050D-2134D03F8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788E0-6F48-EF2B-6A7C-39D4FBB91E4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1BEB6F2F-7FB1-DB1E-4FA6-7CD84235CBB2}"/>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3"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4"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5">
                  <a:extLst>
                    <a:ext uri="{A12FA001-AC4F-418D-AE19-62706E023703}">
                      <ahyp:hlinkClr xmlns:ahyp="http://schemas.microsoft.com/office/drawing/2018/hyperlinkcolor" val="tx"/>
                    </a:ext>
                  </a:extLst>
                </a:hlinkClick>
              </a:rPr>
              <a:t>[1]</a:t>
            </a:r>
            <a:r>
              <a:rPr lang="en-GB" sz="2800" i="1" dirty="0"/>
              <a:t> Objects can contain </a:t>
            </a:r>
            <a:r>
              <a:rPr lang="en-GB" sz="2800" i="1" dirty="0">
                <a:hlinkClick r:id="rId6"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7"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8"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9" tooltip="Property (programming)">
                  <a:extLst>
                    <a:ext uri="{A12FA001-AC4F-418D-AE19-62706E023703}">
                      <ahyp:hlinkClr xmlns:ahyp="http://schemas.microsoft.com/office/drawing/2018/hyperlinkcolor" val="tx"/>
                    </a:ext>
                  </a:extLst>
                </a:hlinkClick>
              </a:rPr>
              <a:t>properties</a:t>
            </a:r>
            <a:r>
              <a:rPr lang="en-GB" sz="2800" i="1" dirty="0"/>
              <a:t>) and have actions they can perform (called </a:t>
            </a:r>
            <a:r>
              <a:rPr lang="en-GB" sz="2800" i="1" dirty="0">
                <a:hlinkClick r:id="rId10"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1"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2"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4D02DDAF-EDE5-9E64-90A2-114DFF487AEE}"/>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spTree>
    <p:extLst>
      <p:ext uri="{BB962C8B-B14F-4D97-AF65-F5344CB8AC3E}">
        <p14:creationId xmlns:p14="http://schemas.microsoft.com/office/powerpoint/2010/main" val="1285072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101DA-E774-72F7-802B-B310EB043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6FBD3-B553-59AF-2729-AF0ED86E26D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02E02D22-59F4-3804-8FAE-2D327A4FE6AE}"/>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2"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3"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4">
                  <a:extLst>
                    <a:ext uri="{A12FA001-AC4F-418D-AE19-62706E023703}">
                      <ahyp:hlinkClr xmlns:ahyp="http://schemas.microsoft.com/office/drawing/2018/hyperlinkcolor" val="tx"/>
                    </a:ext>
                  </a:extLst>
                </a:hlinkClick>
              </a:rPr>
              <a:t>[1]</a:t>
            </a:r>
            <a:r>
              <a:rPr lang="en-GB" sz="2800" i="1" dirty="0"/>
              <a:t> Objects can contain </a:t>
            </a:r>
            <a:r>
              <a:rPr lang="en-GB" sz="2800" i="1" dirty="0">
                <a:hlinkClick r:id="rId5"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6"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7"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8" tooltip="Property (programming)">
                  <a:extLst>
                    <a:ext uri="{A12FA001-AC4F-418D-AE19-62706E023703}">
                      <ahyp:hlinkClr xmlns:ahyp="http://schemas.microsoft.com/office/drawing/2018/hyperlinkcolor" val="tx"/>
                    </a:ext>
                  </a:extLst>
                </a:hlinkClick>
              </a:rPr>
              <a:t>properties</a:t>
            </a:r>
            <a:r>
              <a:rPr lang="en-GB" sz="2800" i="1" dirty="0"/>
              <a:t>) </a:t>
            </a:r>
            <a:r>
              <a:rPr lang="en-GB" sz="2800" i="1" dirty="0">
                <a:solidFill>
                  <a:srgbClr val="FF0000"/>
                </a:solidFill>
              </a:rPr>
              <a:t>and</a:t>
            </a:r>
            <a:r>
              <a:rPr lang="en-GB" sz="2800" i="1" dirty="0"/>
              <a:t> have actions they can perform (called </a:t>
            </a:r>
            <a:r>
              <a:rPr lang="en-GB" sz="2800" i="1" dirty="0">
                <a:hlinkClick r:id="rId9"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0"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1"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267885EF-6DFB-1F6F-1F0E-58EC4407C6BB}"/>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spTree>
    <p:extLst>
      <p:ext uri="{BB962C8B-B14F-4D97-AF65-F5344CB8AC3E}">
        <p14:creationId xmlns:p14="http://schemas.microsoft.com/office/powerpoint/2010/main" val="1446809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E3A84-0D6D-16B5-57D0-97BFAE643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F9184-99C4-4F33-6ED5-14429280476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67181F38-53DA-0AE9-15FF-55966A13DEB8}"/>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2"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3"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4">
                  <a:extLst>
                    <a:ext uri="{A12FA001-AC4F-418D-AE19-62706E023703}">
                      <ahyp:hlinkClr xmlns:ahyp="http://schemas.microsoft.com/office/drawing/2018/hyperlinkcolor" val="tx"/>
                    </a:ext>
                  </a:extLst>
                </a:hlinkClick>
              </a:rPr>
              <a:t>[1]</a:t>
            </a:r>
            <a:r>
              <a:rPr lang="en-GB" sz="2800" i="1" dirty="0"/>
              <a:t> Objects can contain </a:t>
            </a:r>
            <a:r>
              <a:rPr lang="en-GB" sz="2800" i="1" dirty="0">
                <a:solidFill>
                  <a:srgbClr val="0070C0"/>
                </a:solidFill>
                <a:hlinkClick r:id="rId5"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6"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7"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8" tooltip="Property (programming)">
                  <a:extLst>
                    <a:ext uri="{A12FA001-AC4F-418D-AE19-62706E023703}">
                      <ahyp:hlinkClr xmlns:ahyp="http://schemas.microsoft.com/office/drawing/2018/hyperlinkcolor" val="tx"/>
                    </a:ext>
                  </a:extLst>
                </a:hlinkClick>
              </a:rPr>
              <a:t>properties</a:t>
            </a:r>
            <a:r>
              <a:rPr lang="en-GB" sz="2800" i="1" dirty="0"/>
              <a:t>) </a:t>
            </a:r>
            <a:r>
              <a:rPr lang="en-GB" sz="2800" i="1" dirty="0">
                <a:solidFill>
                  <a:srgbClr val="FF0000"/>
                </a:solidFill>
              </a:rPr>
              <a:t>and</a:t>
            </a:r>
            <a:r>
              <a:rPr lang="en-GB" sz="2800" i="1" dirty="0"/>
              <a:t> have </a:t>
            </a:r>
            <a:r>
              <a:rPr lang="en-GB" sz="2800" i="1" dirty="0">
                <a:solidFill>
                  <a:srgbClr val="0070C0"/>
                </a:solidFill>
              </a:rPr>
              <a:t>actions</a:t>
            </a:r>
            <a:r>
              <a:rPr lang="en-GB" sz="2800" i="1" dirty="0"/>
              <a:t> they can perform (called </a:t>
            </a:r>
            <a:r>
              <a:rPr lang="en-GB" sz="2800" i="1" dirty="0">
                <a:hlinkClick r:id="rId9"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0"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1"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6ED58748-859C-FE14-623F-450BE42DEAF8}"/>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cxnSp>
        <p:nvCxnSpPr>
          <p:cNvPr id="3" name="Straight Arrow Connector 2">
            <a:extLst>
              <a:ext uri="{FF2B5EF4-FFF2-40B4-BE49-F238E27FC236}">
                <a16:creationId xmlns:a16="http://schemas.microsoft.com/office/drawing/2014/main" id="{7162A302-F922-9ECF-8DAB-554291964229}"/>
              </a:ext>
            </a:extLst>
          </p:cNvPr>
          <p:cNvCxnSpPr>
            <a:cxnSpLocks/>
          </p:cNvCxnSpPr>
          <p:nvPr/>
        </p:nvCxnSpPr>
        <p:spPr>
          <a:xfrm>
            <a:off x="7317999" y="2590101"/>
            <a:ext cx="0" cy="179222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451E9A3-4569-43EF-B7DD-8959064137FF}"/>
              </a:ext>
            </a:extLst>
          </p:cNvPr>
          <p:cNvCxnSpPr>
            <a:cxnSpLocks/>
          </p:cNvCxnSpPr>
          <p:nvPr/>
        </p:nvCxnSpPr>
        <p:spPr>
          <a:xfrm>
            <a:off x="4081023" y="2961957"/>
            <a:ext cx="0" cy="179222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F8D81E0-057B-D100-37D8-954983B8B9BC}"/>
              </a:ext>
            </a:extLst>
          </p:cNvPr>
          <p:cNvSpPr txBox="1"/>
          <p:nvPr/>
        </p:nvSpPr>
        <p:spPr>
          <a:xfrm>
            <a:off x="3170357" y="4777839"/>
            <a:ext cx="1821332" cy="646331"/>
          </a:xfrm>
          <a:prstGeom prst="rect">
            <a:avLst/>
          </a:prstGeom>
          <a:noFill/>
        </p:spPr>
        <p:txBody>
          <a:bodyPr wrap="none" rtlCol="0">
            <a:spAutoFit/>
          </a:bodyPr>
          <a:lstStyle/>
          <a:p>
            <a:r>
              <a:rPr lang="en-NO" sz="3600" dirty="0"/>
              <a:t>Function</a:t>
            </a:r>
          </a:p>
        </p:txBody>
      </p:sp>
      <p:sp>
        <p:nvSpPr>
          <p:cNvPr id="8" name="TextBox 7">
            <a:extLst>
              <a:ext uri="{FF2B5EF4-FFF2-40B4-BE49-F238E27FC236}">
                <a16:creationId xmlns:a16="http://schemas.microsoft.com/office/drawing/2014/main" id="{7A0FEBA7-44F9-4061-C28E-87F122F97CED}"/>
              </a:ext>
            </a:extLst>
          </p:cNvPr>
          <p:cNvSpPr txBox="1"/>
          <p:nvPr/>
        </p:nvSpPr>
        <p:spPr>
          <a:xfrm>
            <a:off x="5708902" y="4334380"/>
            <a:ext cx="3775393" cy="646331"/>
          </a:xfrm>
          <a:prstGeom prst="rect">
            <a:avLst/>
          </a:prstGeom>
          <a:noFill/>
        </p:spPr>
        <p:txBody>
          <a:bodyPr wrap="none" rtlCol="0">
            <a:spAutoFit/>
          </a:bodyPr>
          <a:lstStyle/>
          <a:p>
            <a:r>
              <a:rPr lang="en-NO" sz="3600" dirty="0"/>
              <a:t>Named map/Struct</a:t>
            </a:r>
          </a:p>
        </p:txBody>
      </p:sp>
    </p:spTree>
    <p:extLst>
      <p:ext uri="{BB962C8B-B14F-4D97-AF65-F5344CB8AC3E}">
        <p14:creationId xmlns:p14="http://schemas.microsoft.com/office/powerpoint/2010/main" val="10279759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9BCE-5C5F-E90B-A08F-02F2C0ADB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E9FC8-B1CC-BB80-D826-798A1725E8EE}"/>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130E6831-93F9-E939-AE47-CD6254AB4243}"/>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DE5E9EA2-7E1B-DAA8-E417-B7B8345BBB87}"/>
              </a:ext>
            </a:extLst>
          </p:cNvPr>
          <p:cNvPicPr>
            <a:picLocks noChangeAspect="1"/>
          </p:cNvPicPr>
          <p:nvPr/>
        </p:nvPicPr>
        <p:blipFill>
          <a:blip r:embed="rId3"/>
          <a:stretch>
            <a:fillRect/>
          </a:stretch>
        </p:blipFill>
        <p:spPr>
          <a:xfrm>
            <a:off x="3947974" y="2758873"/>
            <a:ext cx="8133362" cy="4099127"/>
          </a:xfrm>
          <a:prstGeom prst="rect">
            <a:avLst/>
          </a:prstGeom>
        </p:spPr>
      </p:pic>
      <p:cxnSp>
        <p:nvCxnSpPr>
          <p:cNvPr id="4" name="Straight Arrow Connector 3">
            <a:extLst>
              <a:ext uri="{FF2B5EF4-FFF2-40B4-BE49-F238E27FC236}">
                <a16:creationId xmlns:a16="http://schemas.microsoft.com/office/drawing/2014/main" id="{79FF97EF-C9A9-72BD-B376-1CF067275701}"/>
              </a:ext>
            </a:extLst>
          </p:cNvPr>
          <p:cNvCxnSpPr>
            <a:cxnSpLocks/>
          </p:cNvCxnSpPr>
          <p:nvPr/>
        </p:nvCxnSpPr>
        <p:spPr>
          <a:xfrm flipH="1">
            <a:off x="2765502" y="2174488"/>
            <a:ext cx="2018371" cy="89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40009A-2A67-60C0-7D18-F472549190D6}"/>
              </a:ext>
            </a:extLst>
          </p:cNvPr>
          <p:cNvSpPr txBox="1"/>
          <p:nvPr/>
        </p:nvSpPr>
        <p:spPr>
          <a:xfrm>
            <a:off x="4783873" y="1820545"/>
            <a:ext cx="1459054" cy="707886"/>
          </a:xfrm>
          <a:prstGeom prst="rect">
            <a:avLst/>
          </a:prstGeom>
          <a:noFill/>
        </p:spPr>
        <p:txBody>
          <a:bodyPr wrap="none" rtlCol="0">
            <a:spAutoFit/>
          </a:bodyPr>
          <a:lstStyle/>
          <a:p>
            <a:r>
              <a:rPr lang="en-NO" sz="4000" dirty="0">
                <a:latin typeface="Excalifont" pitchFamily="2" charset="0"/>
              </a:rPr>
              <a:t>Data</a:t>
            </a:r>
          </a:p>
        </p:txBody>
      </p:sp>
      <p:cxnSp>
        <p:nvCxnSpPr>
          <p:cNvPr id="9" name="Straight Arrow Connector 8">
            <a:extLst>
              <a:ext uri="{FF2B5EF4-FFF2-40B4-BE49-F238E27FC236}">
                <a16:creationId xmlns:a16="http://schemas.microsoft.com/office/drawing/2014/main" id="{1EA64590-A077-A29A-ECB9-91C451070294}"/>
              </a:ext>
            </a:extLst>
          </p:cNvPr>
          <p:cNvCxnSpPr>
            <a:cxnSpLocks/>
          </p:cNvCxnSpPr>
          <p:nvPr/>
        </p:nvCxnSpPr>
        <p:spPr>
          <a:xfrm flipV="1">
            <a:off x="3044283" y="5586761"/>
            <a:ext cx="903691" cy="3010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BA5C06-0966-A17C-39B6-674E27115779}"/>
              </a:ext>
            </a:extLst>
          </p:cNvPr>
          <p:cNvSpPr txBox="1"/>
          <p:nvPr/>
        </p:nvSpPr>
        <p:spPr>
          <a:xfrm>
            <a:off x="110664" y="5784989"/>
            <a:ext cx="3284874" cy="707886"/>
          </a:xfrm>
          <a:prstGeom prst="rect">
            <a:avLst/>
          </a:prstGeom>
          <a:noFill/>
        </p:spPr>
        <p:txBody>
          <a:bodyPr wrap="none" rtlCol="0">
            <a:spAutoFit/>
          </a:bodyPr>
          <a:lstStyle/>
          <a:p>
            <a:r>
              <a:rPr lang="en-NO" sz="4000" dirty="0">
                <a:latin typeface="Excalifont" pitchFamily="2" charset="0"/>
              </a:rPr>
              <a:t>Fucntonality</a:t>
            </a:r>
          </a:p>
        </p:txBody>
      </p:sp>
    </p:spTree>
    <p:extLst>
      <p:ext uri="{BB962C8B-B14F-4D97-AF65-F5344CB8AC3E}">
        <p14:creationId xmlns:p14="http://schemas.microsoft.com/office/powerpoint/2010/main" val="263533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30AD3-9B04-692A-BB76-6B9E030A0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44935-F86F-A48D-D57C-D6068495753A}"/>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F53A81C6-963A-E026-445F-D4BD1E55B3BF}"/>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68DCA482-15EE-918B-23E4-6E916DDBD425}"/>
              </a:ext>
            </a:extLst>
          </p:cNvPr>
          <p:cNvPicPr>
            <a:picLocks noChangeAspect="1"/>
          </p:cNvPicPr>
          <p:nvPr/>
        </p:nvPicPr>
        <p:blipFill>
          <a:blip r:embed="rId3"/>
          <a:stretch>
            <a:fillRect/>
          </a:stretch>
        </p:blipFill>
        <p:spPr>
          <a:xfrm>
            <a:off x="3947974" y="2758873"/>
            <a:ext cx="8133362" cy="4099127"/>
          </a:xfrm>
          <a:prstGeom prst="rect">
            <a:avLst/>
          </a:prstGeom>
        </p:spPr>
      </p:pic>
      <p:cxnSp>
        <p:nvCxnSpPr>
          <p:cNvPr id="4" name="Straight Arrow Connector 3">
            <a:extLst>
              <a:ext uri="{FF2B5EF4-FFF2-40B4-BE49-F238E27FC236}">
                <a16:creationId xmlns:a16="http://schemas.microsoft.com/office/drawing/2014/main" id="{13C94D73-1266-C577-CBB6-1541692D7C15}"/>
              </a:ext>
            </a:extLst>
          </p:cNvPr>
          <p:cNvCxnSpPr>
            <a:cxnSpLocks/>
          </p:cNvCxnSpPr>
          <p:nvPr/>
        </p:nvCxnSpPr>
        <p:spPr>
          <a:xfrm flipH="1">
            <a:off x="2765502" y="2174488"/>
            <a:ext cx="2018371" cy="89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BDCA88-7AC3-583C-16BD-E36094FC4438}"/>
              </a:ext>
            </a:extLst>
          </p:cNvPr>
          <p:cNvSpPr txBox="1"/>
          <p:nvPr/>
        </p:nvSpPr>
        <p:spPr>
          <a:xfrm>
            <a:off x="4783873" y="1820545"/>
            <a:ext cx="1459054" cy="707886"/>
          </a:xfrm>
          <a:prstGeom prst="rect">
            <a:avLst/>
          </a:prstGeom>
          <a:noFill/>
        </p:spPr>
        <p:txBody>
          <a:bodyPr wrap="none" rtlCol="0">
            <a:spAutoFit/>
          </a:bodyPr>
          <a:lstStyle/>
          <a:p>
            <a:r>
              <a:rPr lang="en-NO" sz="4000" dirty="0">
                <a:latin typeface="Excalifont" pitchFamily="2" charset="0"/>
              </a:rPr>
              <a:t>Data</a:t>
            </a:r>
          </a:p>
        </p:txBody>
      </p:sp>
      <p:cxnSp>
        <p:nvCxnSpPr>
          <p:cNvPr id="9" name="Straight Arrow Connector 8">
            <a:extLst>
              <a:ext uri="{FF2B5EF4-FFF2-40B4-BE49-F238E27FC236}">
                <a16:creationId xmlns:a16="http://schemas.microsoft.com/office/drawing/2014/main" id="{D8606F8D-B669-7978-F1F1-2246244E895E}"/>
              </a:ext>
            </a:extLst>
          </p:cNvPr>
          <p:cNvCxnSpPr>
            <a:cxnSpLocks/>
          </p:cNvCxnSpPr>
          <p:nvPr/>
        </p:nvCxnSpPr>
        <p:spPr>
          <a:xfrm flipV="1">
            <a:off x="3044283" y="5586761"/>
            <a:ext cx="903691" cy="3010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84BDA-6A07-57DC-4340-EB5854C5ED9E}"/>
              </a:ext>
            </a:extLst>
          </p:cNvPr>
          <p:cNvSpPr txBox="1"/>
          <p:nvPr/>
        </p:nvSpPr>
        <p:spPr>
          <a:xfrm>
            <a:off x="110664" y="5784989"/>
            <a:ext cx="3409908" cy="707886"/>
          </a:xfrm>
          <a:prstGeom prst="rect">
            <a:avLst/>
          </a:prstGeom>
          <a:noFill/>
        </p:spPr>
        <p:txBody>
          <a:bodyPr wrap="none" rtlCol="0">
            <a:spAutoFit/>
          </a:bodyPr>
          <a:lstStyle/>
          <a:p>
            <a:r>
              <a:rPr lang="en-NO" sz="4000" dirty="0">
                <a:latin typeface="Excalifont" pitchFamily="2" charset="0"/>
              </a:rPr>
              <a:t>Functionality</a:t>
            </a:r>
          </a:p>
        </p:txBody>
      </p:sp>
      <p:sp>
        <p:nvSpPr>
          <p:cNvPr id="3" name="Rectangle 2">
            <a:extLst>
              <a:ext uri="{FF2B5EF4-FFF2-40B4-BE49-F238E27FC236}">
                <a16:creationId xmlns:a16="http://schemas.microsoft.com/office/drawing/2014/main" id="{840E92F1-E328-0CD6-AF39-49AADA54E958}"/>
              </a:ext>
            </a:extLst>
          </p:cNvPr>
          <p:cNvSpPr/>
          <p:nvPr/>
        </p:nvSpPr>
        <p:spPr>
          <a:xfrm>
            <a:off x="110664" y="2419815"/>
            <a:ext cx="3981834" cy="169498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54658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DB2D9-4977-9004-2F05-50A73A8DE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49BFE-A9A7-1730-8B71-41A0621B390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2A12D27E-A2F8-463A-3B08-023E08135AA6}"/>
              </a:ext>
            </a:extLst>
          </p:cNvPr>
          <p:cNvPicPr>
            <a:picLocks noChangeAspect="1"/>
          </p:cNvPicPr>
          <p:nvPr/>
        </p:nvPicPr>
        <p:blipFill>
          <a:blip r:embed="rId2"/>
          <a:stretch>
            <a:fillRect/>
          </a:stretch>
        </p:blipFill>
        <p:spPr>
          <a:xfrm>
            <a:off x="0" y="1413691"/>
            <a:ext cx="12191438" cy="11202942"/>
          </a:xfrm>
          <a:prstGeom prst="rect">
            <a:avLst/>
          </a:prstGeom>
        </p:spPr>
      </p:pic>
      <p:sp>
        <p:nvSpPr>
          <p:cNvPr id="11" name="Rectangle 10">
            <a:extLst>
              <a:ext uri="{FF2B5EF4-FFF2-40B4-BE49-F238E27FC236}">
                <a16:creationId xmlns:a16="http://schemas.microsoft.com/office/drawing/2014/main" id="{A85B6F43-6533-BD8E-25DB-42C55E8DEF5C}"/>
              </a:ext>
            </a:extLst>
          </p:cNvPr>
          <p:cNvSpPr/>
          <p:nvPr/>
        </p:nvSpPr>
        <p:spPr>
          <a:xfrm>
            <a:off x="-981213" y="4687684"/>
            <a:ext cx="13711376" cy="285221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AB12E3A0-E5AB-04FE-C5B0-FB356DE14FA7}"/>
              </a:ext>
            </a:extLst>
          </p:cNvPr>
          <p:cNvSpPr/>
          <p:nvPr/>
        </p:nvSpPr>
        <p:spPr>
          <a:xfrm>
            <a:off x="-828813" y="7766411"/>
            <a:ext cx="13711376" cy="376800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7412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FAAD-1C71-DB91-3EE5-6E143BB0F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FF800-B7BB-8B25-3B7F-D2949D6269A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FE865B23-7AF0-DCB4-C556-214A426BFD12}"/>
              </a:ext>
            </a:extLst>
          </p:cNvPr>
          <p:cNvPicPr>
            <a:picLocks noChangeAspect="1"/>
          </p:cNvPicPr>
          <p:nvPr/>
        </p:nvPicPr>
        <p:blipFill>
          <a:blip r:embed="rId2"/>
          <a:stretch>
            <a:fillRect/>
          </a:stretch>
        </p:blipFill>
        <p:spPr>
          <a:xfrm>
            <a:off x="0" y="-715146"/>
            <a:ext cx="12191438" cy="11202942"/>
          </a:xfrm>
          <a:prstGeom prst="rect">
            <a:avLst/>
          </a:prstGeom>
        </p:spPr>
      </p:pic>
      <p:sp>
        <p:nvSpPr>
          <p:cNvPr id="11" name="Rectangle 10">
            <a:extLst>
              <a:ext uri="{FF2B5EF4-FFF2-40B4-BE49-F238E27FC236}">
                <a16:creationId xmlns:a16="http://schemas.microsoft.com/office/drawing/2014/main" id="{FB742822-CDCA-468A-A9C5-07A4D3A7A069}"/>
              </a:ext>
            </a:extLst>
          </p:cNvPr>
          <p:cNvSpPr/>
          <p:nvPr/>
        </p:nvSpPr>
        <p:spPr>
          <a:xfrm>
            <a:off x="-981213" y="-1028700"/>
            <a:ext cx="13711376" cy="388620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6C4BD349-A11E-D3C5-7A88-8ADF0D9A780E}"/>
              </a:ext>
            </a:extLst>
          </p:cNvPr>
          <p:cNvSpPr/>
          <p:nvPr/>
        </p:nvSpPr>
        <p:spPr>
          <a:xfrm>
            <a:off x="-828813" y="4608873"/>
            <a:ext cx="13711376" cy="376800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26261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2FE9D-9917-080B-8FDD-098091D43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CD7D9-7B34-5CBD-EB0F-61C2D4A2B493}"/>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170864BB-1440-0CE0-8A81-D262BAB62540}"/>
              </a:ext>
            </a:extLst>
          </p:cNvPr>
          <p:cNvPicPr>
            <a:picLocks noChangeAspect="1"/>
          </p:cNvPicPr>
          <p:nvPr/>
        </p:nvPicPr>
        <p:blipFill>
          <a:blip r:embed="rId2"/>
          <a:stretch>
            <a:fillRect/>
          </a:stretch>
        </p:blipFill>
        <p:spPr>
          <a:xfrm>
            <a:off x="0" y="-2543946"/>
            <a:ext cx="12191438" cy="11202942"/>
          </a:xfrm>
          <a:prstGeom prst="rect">
            <a:avLst/>
          </a:prstGeom>
        </p:spPr>
      </p:pic>
      <p:sp>
        <p:nvSpPr>
          <p:cNvPr id="11" name="Rectangle 10">
            <a:extLst>
              <a:ext uri="{FF2B5EF4-FFF2-40B4-BE49-F238E27FC236}">
                <a16:creationId xmlns:a16="http://schemas.microsoft.com/office/drawing/2014/main" id="{8EFEF248-CC80-1171-37FA-98E9424F41C1}"/>
              </a:ext>
            </a:extLst>
          </p:cNvPr>
          <p:cNvSpPr/>
          <p:nvPr/>
        </p:nvSpPr>
        <p:spPr>
          <a:xfrm>
            <a:off x="-981213" y="-1028700"/>
            <a:ext cx="13711376" cy="40501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D3E69A17-E0D1-25F3-8DD7-40CE30394327}"/>
              </a:ext>
            </a:extLst>
          </p:cNvPr>
          <p:cNvSpPr/>
          <p:nvPr/>
        </p:nvSpPr>
        <p:spPr>
          <a:xfrm>
            <a:off x="-759969" y="4790661"/>
            <a:ext cx="13711376" cy="297784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67577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789A-FB38-70A1-0263-C1D8A95CF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55856-65CB-7A15-6737-3B8EA63BB760}"/>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6277B9C3-82C2-F349-4E3C-DD5D80443574}"/>
              </a:ext>
            </a:extLst>
          </p:cNvPr>
          <p:cNvSpPr txBox="1"/>
          <p:nvPr/>
        </p:nvSpPr>
        <p:spPr>
          <a:xfrm>
            <a:off x="444708" y="3008519"/>
            <a:ext cx="11302584" cy="2554545"/>
          </a:xfrm>
          <a:prstGeom prst="rect">
            <a:avLst/>
          </a:prstGeom>
          <a:noFill/>
        </p:spPr>
        <p:txBody>
          <a:bodyPr wrap="square" rtlCol="0">
            <a:spAutoFit/>
          </a:bodyPr>
          <a:lstStyle/>
          <a:p>
            <a:r>
              <a:rPr lang="en-GB" sz="3200" i="1" dirty="0"/>
              <a:t>“While these tools offer unprecedented opportunities for enhancing learning and information access, their potential impact on cognitive development, critical thinking, and intellectual independence demands a very careful consideration and continued research”</a:t>
            </a:r>
            <a:endParaRPr lang="en-NO" sz="3200" i="1" dirty="0"/>
          </a:p>
        </p:txBody>
      </p:sp>
      <p:sp>
        <p:nvSpPr>
          <p:cNvPr id="7" name="TextBox 6">
            <a:extLst>
              <a:ext uri="{FF2B5EF4-FFF2-40B4-BE49-F238E27FC236}">
                <a16:creationId xmlns:a16="http://schemas.microsoft.com/office/drawing/2014/main" id="{782CF7C7-77B9-2E54-BE3F-2FE20B000C6B}"/>
              </a:ext>
            </a:extLst>
          </p:cNvPr>
          <p:cNvSpPr txBox="1"/>
          <p:nvPr/>
        </p:nvSpPr>
        <p:spPr>
          <a:xfrm>
            <a:off x="9207796" y="105808"/>
            <a:ext cx="3581287" cy="1384995"/>
          </a:xfrm>
          <a:prstGeom prst="rect">
            <a:avLst/>
          </a:prstGeom>
          <a:noFill/>
        </p:spPr>
        <p:txBody>
          <a:bodyPr wrap="square" rtlCol="0">
            <a:spAutoFit/>
          </a:bodyPr>
          <a:lstStyle/>
          <a:p>
            <a:r>
              <a:rPr lang="en-GB" sz="1200" dirty="0"/>
              <a:t>Paper: Your Brain on ChatGPT: Accumulation</a:t>
            </a:r>
          </a:p>
          <a:p>
            <a:r>
              <a:rPr lang="en-GB" sz="1200" dirty="0"/>
              <a:t>of Cognitive Debt when Using an AI</a:t>
            </a:r>
          </a:p>
          <a:p>
            <a:r>
              <a:rPr lang="en-GB" sz="1200" dirty="0"/>
              <a:t>Assistant for Essay Writing Task</a:t>
            </a:r>
            <a:br>
              <a:rPr lang="en-GB" sz="1200" dirty="0"/>
            </a:br>
            <a:br>
              <a:rPr lang="en-GB" sz="1200" dirty="0"/>
            </a:br>
            <a:r>
              <a:rPr lang="en-GB" sz="1200" dirty="0"/>
              <a:t>MIT Media Lab</a:t>
            </a:r>
            <a:br>
              <a:rPr lang="en-GB" sz="1200" dirty="0"/>
            </a:br>
            <a:br>
              <a:rPr lang="en-GB" sz="1200" dirty="0"/>
            </a:br>
            <a:r>
              <a:rPr lang="en-GB" sz="1200" dirty="0"/>
              <a:t>https://</a:t>
            </a:r>
            <a:r>
              <a:rPr lang="en-GB" sz="1200" dirty="0" err="1"/>
              <a:t>arxiv.org</a:t>
            </a:r>
            <a:r>
              <a:rPr lang="en-GB" sz="1200" dirty="0"/>
              <a:t>/pdf/2506.08872v1</a:t>
            </a:r>
            <a:endParaRPr lang="en-NO" sz="1200" dirty="0"/>
          </a:p>
        </p:txBody>
      </p:sp>
    </p:spTree>
    <p:extLst>
      <p:ext uri="{BB962C8B-B14F-4D97-AF65-F5344CB8AC3E}">
        <p14:creationId xmlns:p14="http://schemas.microsoft.com/office/powerpoint/2010/main" val="2457088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9BC0B-88E7-3B2C-B40D-4220D164C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B7C6E-6AF6-C50F-801F-59A5576AA640}"/>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D63DD79B-F6AE-AF82-ECA5-07A9E7202988}"/>
              </a:ext>
            </a:extLst>
          </p:cNvPr>
          <p:cNvPicPr>
            <a:picLocks noChangeAspect="1"/>
          </p:cNvPicPr>
          <p:nvPr/>
        </p:nvPicPr>
        <p:blipFill>
          <a:blip r:embed="rId2"/>
          <a:stretch>
            <a:fillRect/>
          </a:stretch>
        </p:blipFill>
        <p:spPr>
          <a:xfrm>
            <a:off x="0" y="-4923360"/>
            <a:ext cx="12191438" cy="11202942"/>
          </a:xfrm>
          <a:prstGeom prst="rect">
            <a:avLst/>
          </a:prstGeom>
        </p:spPr>
      </p:pic>
      <p:sp>
        <p:nvSpPr>
          <p:cNvPr id="11" name="Rectangle 10">
            <a:extLst>
              <a:ext uri="{FF2B5EF4-FFF2-40B4-BE49-F238E27FC236}">
                <a16:creationId xmlns:a16="http://schemas.microsoft.com/office/drawing/2014/main" id="{255E69D8-53AE-39EA-3984-6E41C1878DC9}"/>
              </a:ext>
            </a:extLst>
          </p:cNvPr>
          <p:cNvSpPr/>
          <p:nvPr/>
        </p:nvSpPr>
        <p:spPr>
          <a:xfrm>
            <a:off x="-981213" y="-1321308"/>
            <a:ext cx="13711376" cy="40501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135C10B5-6ACB-71A0-392E-C96465626503}"/>
              </a:ext>
            </a:extLst>
          </p:cNvPr>
          <p:cNvSpPr/>
          <p:nvPr/>
        </p:nvSpPr>
        <p:spPr>
          <a:xfrm>
            <a:off x="-759969" y="5650197"/>
            <a:ext cx="13711376" cy="297784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pic>
        <p:nvPicPr>
          <p:cNvPr id="4" name="Picture 3">
            <a:extLst>
              <a:ext uri="{FF2B5EF4-FFF2-40B4-BE49-F238E27FC236}">
                <a16:creationId xmlns:a16="http://schemas.microsoft.com/office/drawing/2014/main" id="{6B820635-1928-32B3-A577-75158B145889}"/>
              </a:ext>
            </a:extLst>
          </p:cNvPr>
          <p:cNvPicPr>
            <a:picLocks noChangeAspect="1"/>
          </p:cNvPicPr>
          <p:nvPr/>
        </p:nvPicPr>
        <p:blipFill>
          <a:blip r:embed="rId3"/>
          <a:stretch>
            <a:fillRect/>
          </a:stretch>
        </p:blipFill>
        <p:spPr>
          <a:xfrm>
            <a:off x="16540348" y="2295940"/>
            <a:ext cx="7772400" cy="3152369"/>
          </a:xfrm>
          <a:prstGeom prst="rect">
            <a:avLst/>
          </a:prstGeom>
        </p:spPr>
      </p:pic>
    </p:spTree>
    <p:extLst>
      <p:ext uri="{BB962C8B-B14F-4D97-AF65-F5344CB8AC3E}">
        <p14:creationId xmlns:p14="http://schemas.microsoft.com/office/powerpoint/2010/main" val="38636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59514-9B5E-79D7-758F-E061490EE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A67A1-2647-5733-98D3-6F865DA9F327}"/>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A4BFFAC1-5A3B-4CD3-FA14-D1DB2B2D14AB}"/>
              </a:ext>
            </a:extLst>
          </p:cNvPr>
          <p:cNvPicPr>
            <a:picLocks noChangeAspect="1"/>
          </p:cNvPicPr>
          <p:nvPr/>
        </p:nvPicPr>
        <p:blipFill>
          <a:blip r:embed="rId2"/>
          <a:stretch>
            <a:fillRect/>
          </a:stretch>
        </p:blipFill>
        <p:spPr>
          <a:xfrm>
            <a:off x="237506" y="2316433"/>
            <a:ext cx="3408218" cy="3131876"/>
          </a:xfrm>
          <a:prstGeom prst="rect">
            <a:avLst/>
          </a:prstGeom>
        </p:spPr>
      </p:pic>
      <p:pic>
        <p:nvPicPr>
          <p:cNvPr id="4" name="Picture 3">
            <a:extLst>
              <a:ext uri="{FF2B5EF4-FFF2-40B4-BE49-F238E27FC236}">
                <a16:creationId xmlns:a16="http://schemas.microsoft.com/office/drawing/2014/main" id="{081BBF3E-041B-FE73-4760-429D80B948E5}"/>
              </a:ext>
            </a:extLst>
          </p:cNvPr>
          <p:cNvPicPr>
            <a:picLocks noChangeAspect="1"/>
          </p:cNvPicPr>
          <p:nvPr/>
        </p:nvPicPr>
        <p:blipFill>
          <a:blip r:embed="rId3"/>
          <a:stretch>
            <a:fillRect/>
          </a:stretch>
        </p:blipFill>
        <p:spPr>
          <a:xfrm>
            <a:off x="3967348" y="2295940"/>
            <a:ext cx="7772400" cy="3152369"/>
          </a:xfrm>
          <a:prstGeom prst="rect">
            <a:avLst/>
          </a:prstGeom>
        </p:spPr>
      </p:pic>
      <p:grpSp>
        <p:nvGrpSpPr>
          <p:cNvPr id="5" name="Group 4">
            <a:extLst>
              <a:ext uri="{FF2B5EF4-FFF2-40B4-BE49-F238E27FC236}">
                <a16:creationId xmlns:a16="http://schemas.microsoft.com/office/drawing/2014/main" id="{3630945C-AECC-07AE-D34B-58BC8D31AB68}"/>
              </a:ext>
            </a:extLst>
          </p:cNvPr>
          <p:cNvGrpSpPr/>
          <p:nvPr/>
        </p:nvGrpSpPr>
        <p:grpSpPr>
          <a:xfrm>
            <a:off x="5775472" y="7430541"/>
            <a:ext cx="4974303" cy="3627057"/>
            <a:chOff x="5775472" y="3186345"/>
            <a:chExt cx="4974303" cy="3627057"/>
          </a:xfrm>
        </p:grpSpPr>
        <p:pic>
          <p:nvPicPr>
            <p:cNvPr id="6" name="Graphic 5" descr="Paper with solid fill">
              <a:extLst>
                <a:ext uri="{FF2B5EF4-FFF2-40B4-BE49-F238E27FC236}">
                  <a16:creationId xmlns:a16="http://schemas.microsoft.com/office/drawing/2014/main" id="{80932B26-F7D4-F762-6220-C07980B3D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186345"/>
              <a:ext cx="641055" cy="641055"/>
            </a:xfrm>
            <a:prstGeom prst="rect">
              <a:avLst/>
            </a:prstGeom>
          </p:spPr>
        </p:pic>
        <p:sp>
          <p:nvSpPr>
            <p:cNvPr id="7" name="TextBox 6">
              <a:extLst>
                <a:ext uri="{FF2B5EF4-FFF2-40B4-BE49-F238E27FC236}">
                  <a16:creationId xmlns:a16="http://schemas.microsoft.com/office/drawing/2014/main" id="{50E9FE25-5CE5-D9AE-DD5B-3872EA4C5702}"/>
                </a:ext>
              </a:extLst>
            </p:cNvPr>
            <p:cNvSpPr txBox="1"/>
            <p:nvPr/>
          </p:nvSpPr>
          <p:spPr>
            <a:xfrm>
              <a:off x="6378688" y="3348098"/>
              <a:ext cx="3755195" cy="461665"/>
            </a:xfrm>
            <a:prstGeom prst="rect">
              <a:avLst/>
            </a:prstGeom>
            <a:noFill/>
          </p:spPr>
          <p:txBody>
            <a:bodyPr wrap="none" rtlCol="0">
              <a:spAutoFit/>
            </a:bodyPr>
            <a:lstStyle/>
            <a:p>
              <a:r>
                <a:rPr lang="en-NO" sz="2400" dirty="0"/>
                <a:t>BusinessAccountService.java</a:t>
              </a:r>
            </a:p>
          </p:txBody>
        </p:sp>
        <p:sp>
          <p:nvSpPr>
            <p:cNvPr id="8" name="TextBox 7">
              <a:extLst>
                <a:ext uri="{FF2B5EF4-FFF2-40B4-BE49-F238E27FC236}">
                  <a16:creationId xmlns:a16="http://schemas.microsoft.com/office/drawing/2014/main" id="{17149989-BAAB-9465-F929-9D473DD8EEEB}"/>
                </a:ext>
              </a:extLst>
            </p:cNvPr>
            <p:cNvSpPr txBox="1"/>
            <p:nvPr/>
          </p:nvSpPr>
          <p:spPr>
            <a:xfrm>
              <a:off x="6378688" y="4127199"/>
              <a:ext cx="3368551" cy="461665"/>
            </a:xfrm>
            <a:prstGeom prst="rect">
              <a:avLst/>
            </a:prstGeom>
            <a:noFill/>
          </p:spPr>
          <p:txBody>
            <a:bodyPr wrap="none" rtlCol="0">
              <a:spAutoFit/>
            </a:bodyPr>
            <a:lstStyle/>
            <a:p>
              <a:r>
                <a:rPr lang="en-NO" sz="2400" dirty="0"/>
                <a:t>BatchTransferService.java</a:t>
              </a:r>
            </a:p>
          </p:txBody>
        </p:sp>
        <p:sp>
          <p:nvSpPr>
            <p:cNvPr id="9" name="TextBox 8">
              <a:extLst>
                <a:ext uri="{FF2B5EF4-FFF2-40B4-BE49-F238E27FC236}">
                  <a16:creationId xmlns:a16="http://schemas.microsoft.com/office/drawing/2014/main" id="{36617305-DDE2-3222-9B59-174EFDDD290A}"/>
                </a:ext>
              </a:extLst>
            </p:cNvPr>
            <p:cNvSpPr txBox="1"/>
            <p:nvPr/>
          </p:nvSpPr>
          <p:spPr>
            <a:xfrm>
              <a:off x="6378688" y="4840787"/>
              <a:ext cx="3385350" cy="461665"/>
            </a:xfrm>
            <a:prstGeom prst="rect">
              <a:avLst/>
            </a:prstGeom>
            <a:noFill/>
          </p:spPr>
          <p:txBody>
            <a:bodyPr wrap="none" rtlCol="0">
              <a:spAutoFit/>
            </a:bodyPr>
            <a:lstStyle/>
            <a:p>
              <a:r>
                <a:rPr lang="en-NO" sz="2400" dirty="0"/>
                <a:t>VisaAccountManager.java</a:t>
              </a:r>
            </a:p>
          </p:txBody>
        </p:sp>
        <p:pic>
          <p:nvPicPr>
            <p:cNvPr id="12" name="Graphic 11" descr="Paper with solid fill">
              <a:extLst>
                <a:ext uri="{FF2B5EF4-FFF2-40B4-BE49-F238E27FC236}">
                  <a16:creationId xmlns:a16="http://schemas.microsoft.com/office/drawing/2014/main" id="{E39BF2BF-76D2-EC68-B92A-042091DBE3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976995"/>
              <a:ext cx="641055" cy="641055"/>
            </a:xfrm>
            <a:prstGeom prst="rect">
              <a:avLst/>
            </a:prstGeom>
          </p:spPr>
        </p:pic>
        <p:pic>
          <p:nvPicPr>
            <p:cNvPr id="13" name="Graphic 12" descr="Paper with solid fill">
              <a:extLst>
                <a:ext uri="{FF2B5EF4-FFF2-40B4-BE49-F238E27FC236}">
                  <a16:creationId xmlns:a16="http://schemas.microsoft.com/office/drawing/2014/main" id="{C8F4BDCE-7606-5E9B-9D84-30F7D6F32A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3313" y="4726950"/>
              <a:ext cx="641055" cy="641055"/>
            </a:xfrm>
            <a:prstGeom prst="rect">
              <a:avLst/>
            </a:prstGeom>
          </p:spPr>
        </p:pic>
        <p:sp>
          <p:nvSpPr>
            <p:cNvPr id="14" name="TextBox 13">
              <a:extLst>
                <a:ext uri="{FF2B5EF4-FFF2-40B4-BE49-F238E27FC236}">
                  <a16:creationId xmlns:a16="http://schemas.microsoft.com/office/drawing/2014/main" id="{8634E583-6B14-B284-5748-94CA624F9ADC}"/>
                </a:ext>
              </a:extLst>
            </p:cNvPr>
            <p:cNvSpPr txBox="1"/>
            <p:nvPr/>
          </p:nvSpPr>
          <p:spPr>
            <a:xfrm>
              <a:off x="6454368" y="5560434"/>
              <a:ext cx="4295407" cy="461665"/>
            </a:xfrm>
            <a:prstGeom prst="rect">
              <a:avLst/>
            </a:prstGeom>
            <a:noFill/>
          </p:spPr>
          <p:txBody>
            <a:bodyPr wrap="none" rtlCol="0">
              <a:spAutoFit/>
            </a:bodyPr>
            <a:lstStyle/>
            <a:p>
              <a:r>
                <a:rPr lang="en-NO" sz="2400" dirty="0"/>
                <a:t>MastercardAccountManager.java</a:t>
              </a:r>
            </a:p>
          </p:txBody>
        </p:sp>
        <p:pic>
          <p:nvPicPr>
            <p:cNvPr id="15" name="Graphic 14" descr="Paper with solid fill">
              <a:extLst>
                <a:ext uri="{FF2B5EF4-FFF2-40B4-BE49-F238E27FC236}">
                  <a16:creationId xmlns:a16="http://schemas.microsoft.com/office/drawing/2014/main" id="{9655E420-643A-DC84-EDFC-00E1CF708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4292" y="5448309"/>
              <a:ext cx="641055" cy="641055"/>
            </a:xfrm>
            <a:prstGeom prst="rect">
              <a:avLst/>
            </a:prstGeom>
          </p:spPr>
        </p:pic>
        <p:pic>
          <p:nvPicPr>
            <p:cNvPr id="16" name="Graphic 15" descr="Paper with solid fill">
              <a:extLst>
                <a:ext uri="{FF2B5EF4-FFF2-40B4-BE49-F238E27FC236}">
                  <a16:creationId xmlns:a16="http://schemas.microsoft.com/office/drawing/2014/main" id="{B3CF33C7-8708-0C70-B6B9-B4F888E07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636" y="6172347"/>
              <a:ext cx="641055" cy="641055"/>
            </a:xfrm>
            <a:prstGeom prst="rect">
              <a:avLst/>
            </a:prstGeom>
          </p:spPr>
        </p:pic>
        <p:sp>
          <p:nvSpPr>
            <p:cNvPr id="17" name="TextBox 16">
              <a:extLst>
                <a:ext uri="{FF2B5EF4-FFF2-40B4-BE49-F238E27FC236}">
                  <a16:creationId xmlns:a16="http://schemas.microsoft.com/office/drawing/2014/main" id="{4A5DFFF8-A11B-BE25-AB8F-A0B05851B7D5}"/>
                </a:ext>
              </a:extLst>
            </p:cNvPr>
            <p:cNvSpPr txBox="1"/>
            <p:nvPr/>
          </p:nvSpPr>
          <p:spPr>
            <a:xfrm>
              <a:off x="6463691" y="6214528"/>
              <a:ext cx="4222823" cy="461665"/>
            </a:xfrm>
            <a:prstGeom prst="rect">
              <a:avLst/>
            </a:prstGeom>
            <a:noFill/>
          </p:spPr>
          <p:txBody>
            <a:bodyPr wrap="none" rtlCol="0">
              <a:spAutoFit/>
            </a:bodyPr>
            <a:lstStyle/>
            <a:p>
              <a:r>
                <a:rPr lang="en-NO" sz="2400" dirty="0"/>
                <a:t>BlackMarketTransferService.java</a:t>
              </a:r>
            </a:p>
          </p:txBody>
        </p:sp>
      </p:grpSp>
    </p:spTree>
    <p:extLst>
      <p:ext uri="{BB962C8B-B14F-4D97-AF65-F5344CB8AC3E}">
        <p14:creationId xmlns:p14="http://schemas.microsoft.com/office/powerpoint/2010/main" val="188736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B90F5-10DF-FDB4-6C06-B3B7733A9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DF000-CC7E-4CA1-F663-B8E25980DCA1}"/>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4F4AF02B-9D7E-B611-1BC7-4026788D6B4E}"/>
              </a:ext>
            </a:extLst>
          </p:cNvPr>
          <p:cNvPicPr>
            <a:picLocks noChangeAspect="1"/>
          </p:cNvPicPr>
          <p:nvPr/>
        </p:nvPicPr>
        <p:blipFill>
          <a:blip r:embed="rId2"/>
          <a:stretch>
            <a:fillRect/>
          </a:stretch>
        </p:blipFill>
        <p:spPr>
          <a:xfrm>
            <a:off x="237506" y="2316433"/>
            <a:ext cx="3408218" cy="3131876"/>
          </a:xfrm>
          <a:prstGeom prst="rect">
            <a:avLst/>
          </a:prstGeom>
        </p:spPr>
      </p:pic>
      <p:pic>
        <p:nvPicPr>
          <p:cNvPr id="4" name="Picture 3">
            <a:extLst>
              <a:ext uri="{FF2B5EF4-FFF2-40B4-BE49-F238E27FC236}">
                <a16:creationId xmlns:a16="http://schemas.microsoft.com/office/drawing/2014/main" id="{D4099873-450C-0261-F87C-A35144B301EE}"/>
              </a:ext>
            </a:extLst>
          </p:cNvPr>
          <p:cNvPicPr>
            <a:picLocks noChangeAspect="1"/>
          </p:cNvPicPr>
          <p:nvPr/>
        </p:nvPicPr>
        <p:blipFill>
          <a:blip r:embed="rId3"/>
          <a:stretch>
            <a:fillRect/>
          </a:stretch>
        </p:blipFill>
        <p:spPr>
          <a:xfrm>
            <a:off x="5813313" y="1516903"/>
            <a:ext cx="3775619" cy="1531335"/>
          </a:xfrm>
          <a:prstGeom prst="rect">
            <a:avLst/>
          </a:prstGeom>
        </p:spPr>
      </p:pic>
      <p:grpSp>
        <p:nvGrpSpPr>
          <p:cNvPr id="18" name="Group 17">
            <a:extLst>
              <a:ext uri="{FF2B5EF4-FFF2-40B4-BE49-F238E27FC236}">
                <a16:creationId xmlns:a16="http://schemas.microsoft.com/office/drawing/2014/main" id="{6341B38D-6C98-A250-FEF0-B82515A86D1C}"/>
              </a:ext>
            </a:extLst>
          </p:cNvPr>
          <p:cNvGrpSpPr/>
          <p:nvPr/>
        </p:nvGrpSpPr>
        <p:grpSpPr>
          <a:xfrm>
            <a:off x="5775472" y="3186345"/>
            <a:ext cx="4974303" cy="3627057"/>
            <a:chOff x="5775472" y="3186345"/>
            <a:chExt cx="4974303" cy="3627057"/>
          </a:xfrm>
        </p:grpSpPr>
        <p:pic>
          <p:nvPicPr>
            <p:cNvPr id="5" name="Graphic 4" descr="Paper with solid fill">
              <a:extLst>
                <a:ext uri="{FF2B5EF4-FFF2-40B4-BE49-F238E27FC236}">
                  <a16:creationId xmlns:a16="http://schemas.microsoft.com/office/drawing/2014/main" id="{B2CD3D4F-D8DC-DB33-FCC3-AE59756C17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186345"/>
              <a:ext cx="641055" cy="641055"/>
            </a:xfrm>
            <a:prstGeom prst="rect">
              <a:avLst/>
            </a:prstGeom>
          </p:spPr>
        </p:pic>
        <p:sp>
          <p:nvSpPr>
            <p:cNvPr id="6" name="TextBox 5">
              <a:extLst>
                <a:ext uri="{FF2B5EF4-FFF2-40B4-BE49-F238E27FC236}">
                  <a16:creationId xmlns:a16="http://schemas.microsoft.com/office/drawing/2014/main" id="{91814B6E-4F6F-7BEF-65B9-351F8DE95F3E}"/>
                </a:ext>
              </a:extLst>
            </p:cNvPr>
            <p:cNvSpPr txBox="1"/>
            <p:nvPr/>
          </p:nvSpPr>
          <p:spPr>
            <a:xfrm>
              <a:off x="6378688" y="3348098"/>
              <a:ext cx="3755195" cy="461665"/>
            </a:xfrm>
            <a:prstGeom prst="rect">
              <a:avLst/>
            </a:prstGeom>
            <a:noFill/>
          </p:spPr>
          <p:txBody>
            <a:bodyPr wrap="none" rtlCol="0">
              <a:spAutoFit/>
            </a:bodyPr>
            <a:lstStyle/>
            <a:p>
              <a:r>
                <a:rPr lang="en-NO" sz="2400" dirty="0"/>
                <a:t>BusinessAccountService.java</a:t>
              </a:r>
            </a:p>
          </p:txBody>
        </p:sp>
        <p:sp>
          <p:nvSpPr>
            <p:cNvPr id="8" name="TextBox 7">
              <a:extLst>
                <a:ext uri="{FF2B5EF4-FFF2-40B4-BE49-F238E27FC236}">
                  <a16:creationId xmlns:a16="http://schemas.microsoft.com/office/drawing/2014/main" id="{221B1ACE-29EE-E14B-3F28-428ECEDEE609}"/>
                </a:ext>
              </a:extLst>
            </p:cNvPr>
            <p:cNvSpPr txBox="1"/>
            <p:nvPr/>
          </p:nvSpPr>
          <p:spPr>
            <a:xfrm>
              <a:off x="6378688" y="4127199"/>
              <a:ext cx="3368551" cy="461665"/>
            </a:xfrm>
            <a:prstGeom prst="rect">
              <a:avLst/>
            </a:prstGeom>
            <a:noFill/>
          </p:spPr>
          <p:txBody>
            <a:bodyPr wrap="none" rtlCol="0">
              <a:spAutoFit/>
            </a:bodyPr>
            <a:lstStyle/>
            <a:p>
              <a:r>
                <a:rPr lang="en-NO" sz="2400" dirty="0"/>
                <a:t>BatchTransferService.java</a:t>
              </a:r>
            </a:p>
          </p:txBody>
        </p:sp>
        <p:sp>
          <p:nvSpPr>
            <p:cNvPr id="11" name="TextBox 10">
              <a:extLst>
                <a:ext uri="{FF2B5EF4-FFF2-40B4-BE49-F238E27FC236}">
                  <a16:creationId xmlns:a16="http://schemas.microsoft.com/office/drawing/2014/main" id="{319C5690-958F-96C1-53D2-93BAAFF5886C}"/>
                </a:ext>
              </a:extLst>
            </p:cNvPr>
            <p:cNvSpPr txBox="1"/>
            <p:nvPr/>
          </p:nvSpPr>
          <p:spPr>
            <a:xfrm>
              <a:off x="6378688" y="4840787"/>
              <a:ext cx="3385350" cy="461665"/>
            </a:xfrm>
            <a:prstGeom prst="rect">
              <a:avLst/>
            </a:prstGeom>
            <a:noFill/>
          </p:spPr>
          <p:txBody>
            <a:bodyPr wrap="none" rtlCol="0">
              <a:spAutoFit/>
            </a:bodyPr>
            <a:lstStyle/>
            <a:p>
              <a:r>
                <a:rPr lang="en-NO" sz="2400" dirty="0"/>
                <a:t>VisaAccountManager.java</a:t>
              </a:r>
            </a:p>
          </p:txBody>
        </p:sp>
        <p:pic>
          <p:nvPicPr>
            <p:cNvPr id="12" name="Graphic 11" descr="Paper with solid fill">
              <a:extLst>
                <a:ext uri="{FF2B5EF4-FFF2-40B4-BE49-F238E27FC236}">
                  <a16:creationId xmlns:a16="http://schemas.microsoft.com/office/drawing/2014/main" id="{A605DA8A-FA91-2D8A-8752-95C3D7F72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976995"/>
              <a:ext cx="641055" cy="641055"/>
            </a:xfrm>
            <a:prstGeom prst="rect">
              <a:avLst/>
            </a:prstGeom>
          </p:spPr>
        </p:pic>
        <p:pic>
          <p:nvPicPr>
            <p:cNvPr id="13" name="Graphic 12" descr="Paper with solid fill">
              <a:extLst>
                <a:ext uri="{FF2B5EF4-FFF2-40B4-BE49-F238E27FC236}">
                  <a16:creationId xmlns:a16="http://schemas.microsoft.com/office/drawing/2014/main" id="{1C5334A7-FAD4-6861-ED00-720568716C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3313" y="4726950"/>
              <a:ext cx="641055" cy="641055"/>
            </a:xfrm>
            <a:prstGeom prst="rect">
              <a:avLst/>
            </a:prstGeom>
          </p:spPr>
        </p:pic>
        <p:sp>
          <p:nvSpPr>
            <p:cNvPr id="14" name="TextBox 13">
              <a:extLst>
                <a:ext uri="{FF2B5EF4-FFF2-40B4-BE49-F238E27FC236}">
                  <a16:creationId xmlns:a16="http://schemas.microsoft.com/office/drawing/2014/main" id="{02C3E69C-AA82-5D3C-D933-3991530186C0}"/>
                </a:ext>
              </a:extLst>
            </p:cNvPr>
            <p:cNvSpPr txBox="1"/>
            <p:nvPr/>
          </p:nvSpPr>
          <p:spPr>
            <a:xfrm>
              <a:off x="6454368" y="5560434"/>
              <a:ext cx="4295407" cy="461665"/>
            </a:xfrm>
            <a:prstGeom prst="rect">
              <a:avLst/>
            </a:prstGeom>
            <a:noFill/>
          </p:spPr>
          <p:txBody>
            <a:bodyPr wrap="none" rtlCol="0">
              <a:spAutoFit/>
            </a:bodyPr>
            <a:lstStyle/>
            <a:p>
              <a:r>
                <a:rPr lang="en-NO" sz="2400" dirty="0"/>
                <a:t>MastercardAccountManager.java</a:t>
              </a:r>
            </a:p>
          </p:txBody>
        </p:sp>
        <p:pic>
          <p:nvPicPr>
            <p:cNvPr id="15" name="Graphic 14" descr="Paper with solid fill">
              <a:extLst>
                <a:ext uri="{FF2B5EF4-FFF2-40B4-BE49-F238E27FC236}">
                  <a16:creationId xmlns:a16="http://schemas.microsoft.com/office/drawing/2014/main" id="{1D021379-F0A0-6944-8E6E-549F6F26C7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4292" y="5448309"/>
              <a:ext cx="641055" cy="641055"/>
            </a:xfrm>
            <a:prstGeom prst="rect">
              <a:avLst/>
            </a:prstGeom>
          </p:spPr>
        </p:pic>
        <p:pic>
          <p:nvPicPr>
            <p:cNvPr id="16" name="Graphic 15" descr="Paper with solid fill">
              <a:extLst>
                <a:ext uri="{FF2B5EF4-FFF2-40B4-BE49-F238E27FC236}">
                  <a16:creationId xmlns:a16="http://schemas.microsoft.com/office/drawing/2014/main" id="{D20AA918-8B3B-AFE7-68CD-1A9C1D18A8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636" y="6172347"/>
              <a:ext cx="641055" cy="641055"/>
            </a:xfrm>
            <a:prstGeom prst="rect">
              <a:avLst/>
            </a:prstGeom>
          </p:spPr>
        </p:pic>
        <p:sp>
          <p:nvSpPr>
            <p:cNvPr id="17" name="TextBox 16">
              <a:extLst>
                <a:ext uri="{FF2B5EF4-FFF2-40B4-BE49-F238E27FC236}">
                  <a16:creationId xmlns:a16="http://schemas.microsoft.com/office/drawing/2014/main" id="{DA11D7AA-388A-0D21-1CF8-079C55D7E62B}"/>
                </a:ext>
              </a:extLst>
            </p:cNvPr>
            <p:cNvSpPr txBox="1"/>
            <p:nvPr/>
          </p:nvSpPr>
          <p:spPr>
            <a:xfrm>
              <a:off x="6463691" y="6214528"/>
              <a:ext cx="4222823" cy="461665"/>
            </a:xfrm>
            <a:prstGeom prst="rect">
              <a:avLst/>
            </a:prstGeom>
            <a:noFill/>
          </p:spPr>
          <p:txBody>
            <a:bodyPr wrap="none" rtlCol="0">
              <a:spAutoFit/>
            </a:bodyPr>
            <a:lstStyle/>
            <a:p>
              <a:r>
                <a:rPr lang="en-NO" sz="2400" dirty="0"/>
                <a:t>BlackMarketTransferService.java</a:t>
              </a:r>
            </a:p>
          </p:txBody>
        </p:sp>
      </p:grpSp>
      <p:cxnSp>
        <p:nvCxnSpPr>
          <p:cNvPr id="19" name="Straight Arrow Connector 18">
            <a:extLst>
              <a:ext uri="{FF2B5EF4-FFF2-40B4-BE49-F238E27FC236}">
                <a16:creationId xmlns:a16="http://schemas.microsoft.com/office/drawing/2014/main" id="{9AAF56AD-094B-835A-C620-C6824C8E50B5}"/>
              </a:ext>
            </a:extLst>
          </p:cNvPr>
          <p:cNvCxnSpPr>
            <a:cxnSpLocks/>
          </p:cNvCxnSpPr>
          <p:nvPr/>
        </p:nvCxnSpPr>
        <p:spPr>
          <a:xfrm flipH="1">
            <a:off x="3720333" y="2349306"/>
            <a:ext cx="1943762" cy="4399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B2AF2C-AE07-C504-B16C-706CF1616CFC}"/>
              </a:ext>
            </a:extLst>
          </p:cNvPr>
          <p:cNvCxnSpPr>
            <a:cxnSpLocks/>
          </p:cNvCxnSpPr>
          <p:nvPr/>
        </p:nvCxnSpPr>
        <p:spPr>
          <a:xfrm flipH="1" flipV="1">
            <a:off x="3757637" y="3447854"/>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783AAD-4636-E216-A835-54F504E87B84}"/>
              </a:ext>
            </a:extLst>
          </p:cNvPr>
          <p:cNvCxnSpPr>
            <a:cxnSpLocks/>
          </p:cNvCxnSpPr>
          <p:nvPr/>
        </p:nvCxnSpPr>
        <p:spPr>
          <a:xfrm flipH="1" flipV="1">
            <a:off x="3821147" y="4121008"/>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C637E3A-6172-BB20-3BAA-BC5DC40F830B}"/>
              </a:ext>
            </a:extLst>
          </p:cNvPr>
          <p:cNvCxnSpPr>
            <a:cxnSpLocks/>
          </p:cNvCxnSpPr>
          <p:nvPr/>
        </p:nvCxnSpPr>
        <p:spPr>
          <a:xfrm flipH="1" flipV="1">
            <a:off x="3783306" y="4891235"/>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C95976-6A1C-4ABD-3216-9999FD60BBC5}"/>
              </a:ext>
            </a:extLst>
          </p:cNvPr>
          <p:cNvCxnSpPr>
            <a:cxnSpLocks/>
          </p:cNvCxnSpPr>
          <p:nvPr/>
        </p:nvCxnSpPr>
        <p:spPr>
          <a:xfrm flipH="1" flipV="1">
            <a:off x="3757637" y="5219556"/>
            <a:ext cx="2017835" cy="583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96516A1-7A87-E880-119C-7E39FB89DA49}"/>
              </a:ext>
            </a:extLst>
          </p:cNvPr>
          <p:cNvCxnSpPr>
            <a:cxnSpLocks/>
          </p:cNvCxnSpPr>
          <p:nvPr/>
        </p:nvCxnSpPr>
        <p:spPr>
          <a:xfrm flipH="1" flipV="1">
            <a:off x="3645724" y="5513862"/>
            <a:ext cx="2193258" cy="9626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6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DF900-5365-4DB9-1E81-D3603F32C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B7D57-B59C-E53E-BBD9-0750F3F739F7}"/>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3" name="TextBox 2">
            <a:extLst>
              <a:ext uri="{FF2B5EF4-FFF2-40B4-BE49-F238E27FC236}">
                <a16:creationId xmlns:a16="http://schemas.microsoft.com/office/drawing/2014/main" id="{31BD3683-A889-E164-6116-69837BBDDCD7}"/>
              </a:ext>
            </a:extLst>
          </p:cNvPr>
          <p:cNvSpPr txBox="1"/>
          <p:nvPr/>
        </p:nvSpPr>
        <p:spPr>
          <a:xfrm>
            <a:off x="1190891" y="3044279"/>
            <a:ext cx="9810218" cy="769441"/>
          </a:xfrm>
          <a:prstGeom prst="rect">
            <a:avLst/>
          </a:prstGeom>
          <a:noFill/>
        </p:spPr>
        <p:txBody>
          <a:bodyPr wrap="square" rtlCol="0">
            <a:spAutoFit/>
          </a:bodyPr>
          <a:lstStyle/>
          <a:p>
            <a:pPr algn="ctr"/>
            <a:r>
              <a:rPr lang="en-NO" sz="4400" dirty="0"/>
              <a:t>Know the practical implications of theory. </a:t>
            </a:r>
          </a:p>
        </p:txBody>
      </p:sp>
    </p:spTree>
    <p:extLst>
      <p:ext uri="{BB962C8B-B14F-4D97-AF65-F5344CB8AC3E}">
        <p14:creationId xmlns:p14="http://schemas.microsoft.com/office/powerpoint/2010/main" val="34763601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2F1E8-F189-647B-F90E-BAA5401E1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11221-43CA-D8FB-D13E-4CD43953018B}"/>
              </a:ext>
            </a:extLst>
          </p:cNvPr>
          <p:cNvSpPr>
            <a:spLocks noGrp="1"/>
          </p:cNvSpPr>
          <p:nvPr>
            <p:ph type="title"/>
          </p:nvPr>
        </p:nvSpPr>
        <p:spPr/>
        <p:txBody>
          <a:bodyPr/>
          <a:lstStyle/>
          <a:p>
            <a:r>
              <a:rPr lang="en-GB" dirty="0"/>
              <a:t>Advice #4: Write tests</a:t>
            </a:r>
            <a:endParaRPr lang="en-NO" dirty="0"/>
          </a:p>
        </p:txBody>
      </p:sp>
    </p:spTree>
    <p:extLst>
      <p:ext uri="{BB962C8B-B14F-4D97-AF65-F5344CB8AC3E}">
        <p14:creationId xmlns:p14="http://schemas.microsoft.com/office/powerpoint/2010/main" val="14227167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648FE-68CA-7C05-979D-96F64CF7C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54B13-227A-BA8E-11C2-A668DA140DA0}"/>
              </a:ext>
            </a:extLst>
          </p:cNvPr>
          <p:cNvSpPr>
            <a:spLocks noGrp="1"/>
          </p:cNvSpPr>
          <p:nvPr>
            <p:ph type="title"/>
          </p:nvPr>
        </p:nvSpPr>
        <p:spPr/>
        <p:txBody>
          <a:bodyPr/>
          <a:lstStyle/>
          <a:p>
            <a:r>
              <a:rPr lang="en-GB" dirty="0"/>
              <a:t>Advice #4: Write tests</a:t>
            </a:r>
            <a:endParaRPr lang="en-NO" dirty="0"/>
          </a:p>
        </p:txBody>
      </p:sp>
      <p:sp>
        <p:nvSpPr>
          <p:cNvPr id="4" name="TextBox 3">
            <a:extLst>
              <a:ext uri="{FF2B5EF4-FFF2-40B4-BE49-F238E27FC236}">
                <a16:creationId xmlns:a16="http://schemas.microsoft.com/office/drawing/2014/main" id="{5CF96CB5-39C2-EE0B-B432-331FFCED340D}"/>
              </a:ext>
            </a:extLst>
          </p:cNvPr>
          <p:cNvSpPr txBox="1"/>
          <p:nvPr/>
        </p:nvSpPr>
        <p:spPr>
          <a:xfrm>
            <a:off x="4013352" y="1912242"/>
            <a:ext cx="7933038" cy="1477328"/>
          </a:xfrm>
          <a:prstGeom prst="rect">
            <a:avLst/>
          </a:prstGeom>
          <a:noFill/>
        </p:spPr>
        <p:txBody>
          <a:bodyPr wrap="square" rtlCol="0">
            <a:spAutoFit/>
          </a:bodyPr>
          <a:lstStyle/>
          <a:p>
            <a:r>
              <a:rPr lang="en-GB" i="1" dirty="0"/>
              <a:t>”Code without tests is bad code. It doesn't matter how well written it is; it doesn't matter how pretty or object-oriented or well-encapsulated it is. With tests, we can change the behaviour of our code quickly and verifiably. Without them, we really don't know if our code is getting better or worse.”</a:t>
            </a:r>
          </a:p>
          <a:p>
            <a:endParaRPr lang="en-NO" dirty="0"/>
          </a:p>
        </p:txBody>
      </p:sp>
      <p:sp>
        <p:nvSpPr>
          <p:cNvPr id="7" name="TextBox 6">
            <a:extLst>
              <a:ext uri="{FF2B5EF4-FFF2-40B4-BE49-F238E27FC236}">
                <a16:creationId xmlns:a16="http://schemas.microsoft.com/office/drawing/2014/main" id="{EED42024-6DCC-1CF0-74AB-76B96659DD72}"/>
              </a:ext>
            </a:extLst>
          </p:cNvPr>
          <p:cNvSpPr txBox="1"/>
          <p:nvPr/>
        </p:nvSpPr>
        <p:spPr>
          <a:xfrm>
            <a:off x="7678678" y="3081793"/>
            <a:ext cx="4250523" cy="307777"/>
          </a:xfrm>
          <a:prstGeom prst="rect">
            <a:avLst/>
          </a:prstGeom>
          <a:noFill/>
        </p:spPr>
        <p:txBody>
          <a:bodyPr wrap="none" rtlCol="0">
            <a:spAutoFit/>
          </a:bodyPr>
          <a:lstStyle/>
          <a:p>
            <a:r>
              <a:rPr lang="en-GB" sz="1400" dirty="0"/>
              <a:t>- Michael Feathers, working effectively with legacy code</a:t>
            </a:r>
            <a:endParaRPr lang="en-NO" sz="1400" dirty="0"/>
          </a:p>
        </p:txBody>
      </p:sp>
      <p:sp>
        <p:nvSpPr>
          <p:cNvPr id="9" name="TextBox 8">
            <a:extLst>
              <a:ext uri="{FF2B5EF4-FFF2-40B4-BE49-F238E27FC236}">
                <a16:creationId xmlns:a16="http://schemas.microsoft.com/office/drawing/2014/main" id="{C86672BE-1B10-F8B4-C8ED-E5C08B9A70AF}"/>
              </a:ext>
            </a:extLst>
          </p:cNvPr>
          <p:cNvSpPr txBox="1"/>
          <p:nvPr/>
        </p:nvSpPr>
        <p:spPr>
          <a:xfrm>
            <a:off x="838200" y="3789679"/>
            <a:ext cx="5782962" cy="923330"/>
          </a:xfrm>
          <a:prstGeom prst="rect">
            <a:avLst/>
          </a:prstGeom>
          <a:noFill/>
        </p:spPr>
        <p:txBody>
          <a:bodyPr wrap="square" rtlCol="0">
            <a:spAutoFit/>
          </a:bodyPr>
          <a:lstStyle/>
          <a:p>
            <a:r>
              <a:rPr lang="en-GB" i="1" dirty="0"/>
              <a:t>“Why do most developers fear to make continuous changes to their code? They are afraid they’ll break it! Why are they afraid they’ll break it? Because they don’t have tests.”</a:t>
            </a:r>
            <a:endParaRPr lang="en-NO" i="1" dirty="0"/>
          </a:p>
        </p:txBody>
      </p:sp>
      <p:sp>
        <p:nvSpPr>
          <p:cNvPr id="10" name="TextBox 9">
            <a:extLst>
              <a:ext uri="{FF2B5EF4-FFF2-40B4-BE49-F238E27FC236}">
                <a16:creationId xmlns:a16="http://schemas.microsoft.com/office/drawing/2014/main" id="{75AF4C61-9011-5160-7C7F-5890375C641E}"/>
              </a:ext>
            </a:extLst>
          </p:cNvPr>
          <p:cNvSpPr txBox="1"/>
          <p:nvPr/>
        </p:nvSpPr>
        <p:spPr>
          <a:xfrm>
            <a:off x="4963447" y="4713009"/>
            <a:ext cx="1497076" cy="307777"/>
          </a:xfrm>
          <a:prstGeom prst="rect">
            <a:avLst/>
          </a:prstGeom>
          <a:noFill/>
        </p:spPr>
        <p:txBody>
          <a:bodyPr wrap="none" rtlCol="0">
            <a:spAutoFit/>
          </a:bodyPr>
          <a:lstStyle/>
          <a:p>
            <a:r>
              <a:rPr lang="en-GB" sz="1400" dirty="0"/>
              <a:t>- Robert C. Martin</a:t>
            </a:r>
            <a:endParaRPr lang="en-NO" sz="1400" dirty="0"/>
          </a:p>
        </p:txBody>
      </p:sp>
      <p:sp>
        <p:nvSpPr>
          <p:cNvPr id="11" name="TextBox 10">
            <a:extLst>
              <a:ext uri="{FF2B5EF4-FFF2-40B4-BE49-F238E27FC236}">
                <a16:creationId xmlns:a16="http://schemas.microsoft.com/office/drawing/2014/main" id="{1EED775D-161B-8368-4FBB-8DDC5FD4148D}"/>
              </a:ext>
            </a:extLst>
          </p:cNvPr>
          <p:cNvSpPr txBox="1"/>
          <p:nvPr/>
        </p:nvSpPr>
        <p:spPr>
          <a:xfrm>
            <a:off x="5824537" y="5488561"/>
            <a:ext cx="5662832" cy="369332"/>
          </a:xfrm>
          <a:prstGeom prst="rect">
            <a:avLst/>
          </a:prstGeom>
          <a:noFill/>
        </p:spPr>
        <p:txBody>
          <a:bodyPr wrap="none" rtlCol="0">
            <a:spAutoFit/>
          </a:bodyPr>
          <a:lstStyle/>
          <a:p>
            <a:r>
              <a:rPr lang="en-GB" i="1" dirty="0"/>
              <a:t>“Testing is not the point. The point is about responsibility.”</a:t>
            </a:r>
            <a:endParaRPr lang="en-NO" i="1" dirty="0"/>
          </a:p>
        </p:txBody>
      </p:sp>
      <p:sp>
        <p:nvSpPr>
          <p:cNvPr id="12" name="TextBox 11">
            <a:extLst>
              <a:ext uri="{FF2B5EF4-FFF2-40B4-BE49-F238E27FC236}">
                <a16:creationId xmlns:a16="http://schemas.microsoft.com/office/drawing/2014/main" id="{553D7AE4-DD7B-B2E4-1204-DF060CF667C4}"/>
              </a:ext>
            </a:extLst>
          </p:cNvPr>
          <p:cNvSpPr txBox="1"/>
          <p:nvPr/>
        </p:nvSpPr>
        <p:spPr>
          <a:xfrm>
            <a:off x="10293385" y="5758543"/>
            <a:ext cx="997261" cy="307777"/>
          </a:xfrm>
          <a:prstGeom prst="rect">
            <a:avLst/>
          </a:prstGeom>
          <a:noFill/>
        </p:spPr>
        <p:txBody>
          <a:bodyPr wrap="none" rtlCol="0">
            <a:spAutoFit/>
          </a:bodyPr>
          <a:lstStyle/>
          <a:p>
            <a:r>
              <a:rPr lang="en-GB" sz="1400" dirty="0"/>
              <a:t>- Kent Beck</a:t>
            </a:r>
            <a:endParaRPr lang="en-NO" sz="1400" dirty="0"/>
          </a:p>
        </p:txBody>
      </p:sp>
    </p:spTree>
    <p:extLst>
      <p:ext uri="{BB962C8B-B14F-4D97-AF65-F5344CB8AC3E}">
        <p14:creationId xmlns:p14="http://schemas.microsoft.com/office/powerpoint/2010/main" val="38498178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3AC79-6A09-5E71-D7CA-C4DCCCD6AC78}"/>
              </a:ext>
            </a:extLst>
          </p:cNvPr>
          <p:cNvSpPr txBox="1">
            <a:spLocks/>
          </p:cNvSpPr>
          <p:nvPr/>
        </p:nvSpPr>
        <p:spPr>
          <a:xfrm>
            <a:off x="2019300" y="1993873"/>
            <a:ext cx="8153400" cy="28702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O" dirty="0"/>
              <a:t>#1: </a:t>
            </a:r>
            <a:r>
              <a:rPr lang="en-GB" dirty="0"/>
              <a:t>Don't use AI*</a:t>
            </a:r>
          </a:p>
          <a:p>
            <a:r>
              <a:rPr lang="en-GB" dirty="0"/>
              <a:t>#2: "Working" is the bare minimum</a:t>
            </a:r>
          </a:p>
          <a:p>
            <a:r>
              <a:rPr lang="en-GB" dirty="0"/>
              <a:t>#3: Don't </a:t>
            </a:r>
            <a:r>
              <a:rPr lang="en-GB" i="1" dirty="0"/>
              <a:t>just</a:t>
            </a:r>
            <a:r>
              <a:rPr lang="en-GB" dirty="0"/>
              <a:t> learn the theory</a:t>
            </a:r>
          </a:p>
          <a:p>
            <a:r>
              <a:rPr lang="en-GB" dirty="0"/>
              <a:t>#4: Write tests</a:t>
            </a:r>
          </a:p>
        </p:txBody>
      </p:sp>
    </p:spTree>
    <p:extLst>
      <p:ext uri="{BB962C8B-B14F-4D97-AF65-F5344CB8AC3E}">
        <p14:creationId xmlns:p14="http://schemas.microsoft.com/office/powerpoint/2010/main" val="445126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EA07-52A9-20E2-481B-FD4ED7715AF4}"/>
              </a:ext>
            </a:extLst>
          </p:cNvPr>
          <p:cNvSpPr>
            <a:spLocks noGrp="1"/>
          </p:cNvSpPr>
          <p:nvPr>
            <p:ph type="title"/>
          </p:nvPr>
        </p:nvSpPr>
        <p:spPr>
          <a:xfrm>
            <a:off x="838200" y="2766218"/>
            <a:ext cx="10515600" cy="1325563"/>
          </a:xfrm>
        </p:spPr>
        <p:txBody>
          <a:bodyPr/>
          <a:lstStyle/>
          <a:p>
            <a:pPr algn="ctr"/>
            <a:r>
              <a:rPr lang="en-NO" dirty="0"/>
              <a:t>Questions?</a:t>
            </a:r>
          </a:p>
        </p:txBody>
      </p:sp>
    </p:spTree>
    <p:extLst>
      <p:ext uri="{BB962C8B-B14F-4D97-AF65-F5344CB8AC3E}">
        <p14:creationId xmlns:p14="http://schemas.microsoft.com/office/powerpoint/2010/main" val="403691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87921-165B-4EBD-23A3-473AE71C6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96AC4-F622-A85B-CB2C-9DC2D6E66EA2}"/>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F8C5666B-9877-A9D6-83B7-A33FB2E05844}"/>
              </a:ext>
            </a:extLst>
          </p:cNvPr>
          <p:cNvSpPr txBox="1"/>
          <p:nvPr/>
        </p:nvSpPr>
        <p:spPr>
          <a:xfrm>
            <a:off x="131188" y="1903694"/>
            <a:ext cx="7715276" cy="369332"/>
          </a:xfrm>
          <a:prstGeom prst="rect">
            <a:avLst/>
          </a:prstGeom>
          <a:noFill/>
        </p:spPr>
        <p:txBody>
          <a:bodyPr wrap="square" rtlCol="0">
            <a:spAutoFit/>
          </a:bodyPr>
          <a:lstStyle/>
          <a:p>
            <a:r>
              <a:rPr lang="en-GB" i="1" dirty="0"/>
              <a:t>”Duplicated code was getting bad in 2023. In 2024, it started getting ugly.”</a:t>
            </a:r>
            <a:endParaRPr lang="en-NO" i="1" dirty="0"/>
          </a:p>
        </p:txBody>
      </p:sp>
      <p:sp>
        <p:nvSpPr>
          <p:cNvPr id="7" name="TextBox 6">
            <a:extLst>
              <a:ext uri="{FF2B5EF4-FFF2-40B4-BE49-F238E27FC236}">
                <a16:creationId xmlns:a16="http://schemas.microsoft.com/office/drawing/2014/main" id="{8F7B8F67-595A-AE0F-D587-1628331776DD}"/>
              </a:ext>
            </a:extLst>
          </p:cNvPr>
          <p:cNvSpPr txBox="1"/>
          <p:nvPr/>
        </p:nvSpPr>
        <p:spPr>
          <a:xfrm>
            <a:off x="9207796" y="105808"/>
            <a:ext cx="2923897" cy="1200329"/>
          </a:xfrm>
          <a:prstGeom prst="rect">
            <a:avLst/>
          </a:prstGeom>
          <a:noFill/>
        </p:spPr>
        <p:txBody>
          <a:bodyPr wrap="square" rtlCol="0">
            <a:spAutoFit/>
          </a:bodyPr>
          <a:lstStyle/>
          <a:p>
            <a:r>
              <a:rPr lang="en-GB" sz="1200" dirty="0"/>
              <a:t>Paper: AI Copilot Code Quality</a:t>
            </a:r>
            <a:br>
              <a:rPr lang="en-GB" sz="1200" dirty="0"/>
            </a:br>
            <a:br>
              <a:rPr lang="en-GB" sz="1200" dirty="0"/>
            </a:br>
            <a:r>
              <a:rPr lang="en-GB" sz="1200" dirty="0" err="1"/>
              <a:t>GitClear</a:t>
            </a:r>
            <a:br>
              <a:rPr lang="en-GB" sz="1200" dirty="0"/>
            </a:br>
            <a:br>
              <a:rPr lang="en-GB" sz="1200" dirty="0"/>
            </a:br>
            <a:r>
              <a:rPr lang="en-GB" sz="1200" dirty="0"/>
              <a:t>https://</a:t>
            </a:r>
            <a:r>
              <a:rPr lang="en-GB" sz="1200" dirty="0" err="1"/>
              <a:t>www.gitclear.com</a:t>
            </a:r>
            <a:r>
              <a:rPr lang="en-GB" sz="1200" dirty="0"/>
              <a:t>/ai_assistant_code_quality_2025_research</a:t>
            </a:r>
            <a:endParaRPr lang="en-NO" sz="1200" dirty="0"/>
          </a:p>
        </p:txBody>
      </p:sp>
      <p:pic>
        <p:nvPicPr>
          <p:cNvPr id="4" name="Picture 3">
            <a:extLst>
              <a:ext uri="{FF2B5EF4-FFF2-40B4-BE49-F238E27FC236}">
                <a16:creationId xmlns:a16="http://schemas.microsoft.com/office/drawing/2014/main" id="{2409741E-EC92-8663-111F-19A24875F5EA}"/>
              </a:ext>
            </a:extLst>
          </p:cNvPr>
          <p:cNvPicPr>
            <a:picLocks noChangeAspect="1"/>
          </p:cNvPicPr>
          <p:nvPr/>
        </p:nvPicPr>
        <p:blipFill>
          <a:blip r:embed="rId2"/>
          <a:stretch>
            <a:fillRect/>
          </a:stretch>
        </p:blipFill>
        <p:spPr>
          <a:xfrm>
            <a:off x="131188" y="2486032"/>
            <a:ext cx="5706035" cy="3814360"/>
          </a:xfrm>
          <a:prstGeom prst="rect">
            <a:avLst/>
          </a:prstGeom>
        </p:spPr>
      </p:pic>
      <p:pic>
        <p:nvPicPr>
          <p:cNvPr id="5" name="Picture 4">
            <a:extLst>
              <a:ext uri="{FF2B5EF4-FFF2-40B4-BE49-F238E27FC236}">
                <a16:creationId xmlns:a16="http://schemas.microsoft.com/office/drawing/2014/main" id="{4198370D-595A-6407-D04A-010CAC8A7F3C}"/>
              </a:ext>
            </a:extLst>
          </p:cNvPr>
          <p:cNvPicPr>
            <a:picLocks noChangeAspect="1"/>
          </p:cNvPicPr>
          <p:nvPr/>
        </p:nvPicPr>
        <p:blipFill>
          <a:blip r:embed="rId3"/>
          <a:stretch>
            <a:fillRect/>
          </a:stretch>
        </p:blipFill>
        <p:spPr>
          <a:xfrm>
            <a:off x="5937919" y="2785497"/>
            <a:ext cx="6193774" cy="2109231"/>
          </a:xfrm>
          <a:prstGeom prst="rect">
            <a:avLst/>
          </a:prstGeom>
        </p:spPr>
      </p:pic>
    </p:spTree>
    <p:extLst>
      <p:ext uri="{BB962C8B-B14F-4D97-AF65-F5344CB8AC3E}">
        <p14:creationId xmlns:p14="http://schemas.microsoft.com/office/powerpoint/2010/main" val="6113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EEB7-8584-8B2E-D18C-1401F52E3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FBC60-B47B-A236-CBEA-3438BAC28AA5}"/>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A77BCBD6-1740-027A-AC5B-57CCFC43B66D}"/>
              </a:ext>
            </a:extLst>
          </p:cNvPr>
          <p:cNvSpPr txBox="1"/>
          <p:nvPr/>
        </p:nvSpPr>
        <p:spPr>
          <a:xfrm>
            <a:off x="9207796" y="105808"/>
            <a:ext cx="2923897" cy="1015663"/>
          </a:xfrm>
          <a:prstGeom prst="rect">
            <a:avLst/>
          </a:prstGeom>
          <a:noFill/>
        </p:spPr>
        <p:txBody>
          <a:bodyPr wrap="square" rtlCol="0">
            <a:spAutoFit/>
          </a:bodyPr>
          <a:lstStyle/>
          <a:p>
            <a:r>
              <a:rPr lang="en-GB" sz="1200" dirty="0"/>
              <a:t>Paper: How AI Impacts Skill Formation</a:t>
            </a:r>
            <a:br>
              <a:rPr lang="en-GB" sz="1200" dirty="0"/>
            </a:br>
            <a:br>
              <a:rPr lang="en-GB" sz="1200" dirty="0"/>
            </a:br>
            <a:r>
              <a:rPr lang="en-GB" sz="1200" dirty="0"/>
              <a:t>Judy </a:t>
            </a:r>
            <a:r>
              <a:rPr lang="en-GB" sz="1200" dirty="0" err="1"/>
              <a:t>Hanwen</a:t>
            </a:r>
            <a:r>
              <a:rPr lang="en-GB" sz="1200" dirty="0"/>
              <a:t> Shen/Judy </a:t>
            </a:r>
            <a:r>
              <a:rPr lang="en-GB" sz="1200" dirty="0" err="1"/>
              <a:t>Hanwen</a:t>
            </a:r>
            <a:r>
              <a:rPr lang="en-GB" sz="1200" dirty="0"/>
              <a:t> Shen</a:t>
            </a:r>
            <a:br>
              <a:rPr lang="en-GB" sz="1200" dirty="0"/>
            </a:br>
            <a:br>
              <a:rPr lang="en-GB" sz="1200" dirty="0"/>
            </a:br>
            <a:r>
              <a:rPr lang="en-GB" sz="1200" dirty="0"/>
              <a:t>https://</a:t>
            </a:r>
            <a:r>
              <a:rPr lang="en-GB" sz="1200" dirty="0" err="1"/>
              <a:t>arxiv.org</a:t>
            </a:r>
            <a:r>
              <a:rPr lang="en-GB" sz="1200" dirty="0"/>
              <a:t>/pdf/2601.20245</a:t>
            </a:r>
            <a:endParaRPr lang="en-NO" sz="1200" dirty="0"/>
          </a:p>
        </p:txBody>
      </p:sp>
      <p:pic>
        <p:nvPicPr>
          <p:cNvPr id="8" name="Picture 7">
            <a:extLst>
              <a:ext uri="{FF2B5EF4-FFF2-40B4-BE49-F238E27FC236}">
                <a16:creationId xmlns:a16="http://schemas.microsoft.com/office/drawing/2014/main" id="{0FC37A18-096A-C882-F4B2-CF081D0529DD}"/>
              </a:ext>
            </a:extLst>
          </p:cNvPr>
          <p:cNvPicPr>
            <a:picLocks noChangeAspect="1"/>
          </p:cNvPicPr>
          <p:nvPr/>
        </p:nvPicPr>
        <p:blipFill>
          <a:blip r:embed="rId3"/>
          <a:stretch>
            <a:fillRect/>
          </a:stretch>
        </p:blipFill>
        <p:spPr>
          <a:xfrm>
            <a:off x="4213655" y="2156393"/>
            <a:ext cx="7772400" cy="3397369"/>
          </a:xfrm>
          <a:prstGeom prst="rect">
            <a:avLst/>
          </a:prstGeom>
        </p:spPr>
      </p:pic>
      <p:sp>
        <p:nvSpPr>
          <p:cNvPr id="9" name="TextBox 8">
            <a:extLst>
              <a:ext uri="{FF2B5EF4-FFF2-40B4-BE49-F238E27FC236}">
                <a16:creationId xmlns:a16="http://schemas.microsoft.com/office/drawing/2014/main" id="{C22B72DD-1447-99BA-037A-F0BE706F4D51}"/>
              </a:ext>
            </a:extLst>
          </p:cNvPr>
          <p:cNvSpPr txBox="1"/>
          <p:nvPr/>
        </p:nvSpPr>
        <p:spPr>
          <a:xfrm>
            <a:off x="417488" y="2671209"/>
            <a:ext cx="3654958" cy="2031325"/>
          </a:xfrm>
          <a:prstGeom prst="rect">
            <a:avLst/>
          </a:prstGeom>
          <a:noFill/>
        </p:spPr>
        <p:txBody>
          <a:bodyPr wrap="square" rtlCol="0">
            <a:spAutoFit/>
          </a:bodyPr>
          <a:lstStyle/>
          <a:p>
            <a:r>
              <a:rPr lang="en-GB" i="1" dirty="0"/>
              <a:t>”Figure 6 shows that while using AI to complete our coding task did not significantly improve task completion time, the level of skill formation gained by completing the task, measured by our quiz, is significantly reduced”</a:t>
            </a:r>
            <a:endParaRPr lang="en-NO" i="1" dirty="0"/>
          </a:p>
        </p:txBody>
      </p:sp>
      <p:pic>
        <p:nvPicPr>
          <p:cNvPr id="10" name="Picture 9">
            <a:extLst>
              <a:ext uri="{FF2B5EF4-FFF2-40B4-BE49-F238E27FC236}">
                <a16:creationId xmlns:a16="http://schemas.microsoft.com/office/drawing/2014/main" id="{D3724F73-5FA7-A7C0-F3FB-6584E56C4F49}"/>
              </a:ext>
            </a:extLst>
          </p:cNvPr>
          <p:cNvPicPr>
            <a:picLocks noChangeAspect="1"/>
          </p:cNvPicPr>
          <p:nvPr/>
        </p:nvPicPr>
        <p:blipFill>
          <a:blip r:embed="rId4"/>
          <a:stretch>
            <a:fillRect/>
          </a:stretch>
        </p:blipFill>
        <p:spPr>
          <a:xfrm>
            <a:off x="-7215180" y="1881493"/>
            <a:ext cx="6611105" cy="4611382"/>
          </a:xfrm>
          <a:prstGeom prst="rect">
            <a:avLst/>
          </a:prstGeom>
        </p:spPr>
      </p:pic>
    </p:spTree>
    <p:extLst>
      <p:ext uri="{BB962C8B-B14F-4D97-AF65-F5344CB8AC3E}">
        <p14:creationId xmlns:p14="http://schemas.microsoft.com/office/powerpoint/2010/main" val="3499835437"/>
      </p:ext>
    </p:extLst>
  </p:cSld>
  <p:clrMapOvr>
    <a:masterClrMapping/>
  </p:clrMapOvr>
</p:sld>
</file>

<file path=ppt/theme/theme1.xml><?xml version="1.0" encoding="utf-8"?>
<a:theme xmlns:a="http://schemas.openxmlformats.org/drawingml/2006/main" name="Office 2013 - 2022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3633</TotalTime>
  <Words>2178</Words>
  <Application>Microsoft Macintosh PowerPoint</Application>
  <PresentationFormat>Widescreen</PresentationFormat>
  <Paragraphs>290</Paragraphs>
  <Slides>77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Aptos</vt:lpstr>
      <vt:lpstr>Arial</vt:lpstr>
      <vt:lpstr>Calibri</vt:lpstr>
      <vt:lpstr>Calibri Light</vt:lpstr>
      <vt:lpstr>Excalifont</vt:lpstr>
      <vt:lpstr>Office 2013 - 2022 Theme</vt:lpstr>
      <vt:lpstr>PowerPoint Presentation</vt:lpstr>
      <vt:lpstr>PowerPoint Presentation</vt:lpstr>
      <vt:lpstr>PowerPoint Presentation</vt:lpstr>
      <vt:lpstr>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Bettering your odds in the market</vt:lpstr>
      <vt:lpstr>Bettering your odds in the market</vt:lpstr>
      <vt:lpstr>Bettering your odds in the market</vt:lpstr>
      <vt:lpstr>Bettering your odds in the market</vt:lpstr>
      <vt:lpstr>Bettering your odds in the market</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#4: Write tests</vt:lpstr>
      <vt:lpstr>Advice #4: Write tests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Mikael Lindbakk</dc:creator>
  <cp:lastModifiedBy>John Mikael Lindbakk</cp:lastModifiedBy>
  <cp:revision>121</cp:revision>
  <dcterms:created xsi:type="dcterms:W3CDTF">2026-01-10T10:41:25Z</dcterms:created>
  <dcterms:modified xsi:type="dcterms:W3CDTF">2026-02-23T23:45:05Z</dcterms:modified>
</cp:coreProperties>
</file>